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76" r:id="rId3"/>
    <p:sldId id="267" r:id="rId4"/>
    <p:sldId id="258" r:id="rId5"/>
    <p:sldId id="284" r:id="rId6"/>
    <p:sldId id="270" r:id="rId7"/>
    <p:sldId id="285" r:id="rId8"/>
    <p:sldId id="257" r:id="rId9"/>
    <p:sldId id="269" r:id="rId10"/>
    <p:sldId id="277" r:id="rId11"/>
    <p:sldId id="282" r:id="rId12"/>
    <p:sldId id="279" r:id="rId13"/>
    <p:sldId id="281" r:id="rId14"/>
    <p:sldId id="259" r:id="rId15"/>
    <p:sldId id="260" r:id="rId16"/>
    <p:sldId id="263" r:id="rId17"/>
    <p:sldId id="261" r:id="rId18"/>
    <p:sldId id="299" r:id="rId19"/>
    <p:sldId id="290" r:id="rId20"/>
    <p:sldId id="306" r:id="rId21"/>
    <p:sldId id="297" r:id="rId22"/>
    <p:sldId id="298" r:id="rId23"/>
    <p:sldId id="301" r:id="rId24"/>
    <p:sldId id="302" r:id="rId25"/>
    <p:sldId id="307" r:id="rId26"/>
    <p:sldId id="308" r:id="rId27"/>
    <p:sldId id="309" r:id="rId28"/>
    <p:sldId id="310" r:id="rId29"/>
    <p:sldId id="311" r:id="rId30"/>
    <p:sldId id="312" r:id="rId31"/>
    <p:sldId id="314" r:id="rId32"/>
    <p:sldId id="313" r:id="rId33"/>
    <p:sldId id="315" r:id="rId34"/>
    <p:sldId id="316" r:id="rId35"/>
    <p:sldId id="317" r:id="rId36"/>
    <p:sldId id="318" r:id="rId37"/>
    <p:sldId id="319" r:id="rId38"/>
    <p:sldId id="320" r:id="rId39"/>
    <p:sldId id="32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83947"/>
  </p:normalViewPr>
  <p:slideViewPr>
    <p:cSldViewPr snapToGrid="0" snapToObjects="1">
      <p:cViewPr varScale="1">
        <p:scale>
          <a:sx n="93" d="100"/>
          <a:sy n="93" d="100"/>
        </p:scale>
        <p:origin x="1784"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57C2E-775A-F840-8C29-018B29E444E2}" type="datetimeFigureOut">
              <a:rPr lang="en-US" smtClean="0"/>
              <a:t>5/3/18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C40F1-D3E5-E242-BA12-1E17C84FDB68}" type="slidenum">
              <a:rPr lang="en-US" smtClean="0"/>
              <a:t>‹#›</a:t>
            </a:fld>
            <a:endParaRPr lang="en-US"/>
          </a:p>
        </p:txBody>
      </p:sp>
    </p:spTree>
    <p:extLst>
      <p:ext uri="{BB962C8B-B14F-4D97-AF65-F5344CB8AC3E}">
        <p14:creationId xmlns:p14="http://schemas.microsoft.com/office/powerpoint/2010/main" val="1689441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improper</a:t>
            </a:r>
            <a:r>
              <a:rPr lang="en-US" baseline="0" dirty="0" smtClean="0"/>
              <a:t> blood glucose regulation leading to hyperglycemia</a:t>
            </a:r>
          </a:p>
          <a:p>
            <a:r>
              <a:rPr lang="en-US" baseline="0" dirty="0" smtClean="0"/>
              <a:t>role of insulin discovered in 1920s</a:t>
            </a:r>
          </a:p>
          <a:p>
            <a:r>
              <a:rPr lang="en-US" dirty="0" smtClean="0"/>
              <a:t>type 1 diabetes characterized as autoimmune</a:t>
            </a:r>
            <a:r>
              <a:rPr lang="en-US" baseline="0" dirty="0" smtClean="0"/>
              <a:t> disease in 1970s</a:t>
            </a:r>
            <a:endParaRPr lang="en-US" dirty="0" smtClean="0"/>
          </a:p>
          <a:p>
            <a:endParaRPr lang="en-US" dirty="0" smtClean="0"/>
          </a:p>
          <a:p>
            <a:r>
              <a:rPr lang="en-US" dirty="0" smtClean="0"/>
              <a:t>type 1 diabetes affects 1 million people in the US</a:t>
            </a:r>
            <a:r>
              <a:rPr lang="en-US" baseline="0" dirty="0" smtClean="0"/>
              <a:t> alone and represents 10% of all diabetes cases</a:t>
            </a:r>
            <a:endParaRPr lang="en-US" dirty="0"/>
          </a:p>
        </p:txBody>
      </p:sp>
      <p:sp>
        <p:nvSpPr>
          <p:cNvPr id="4" name="Slide Number Placeholder 3"/>
          <p:cNvSpPr>
            <a:spLocks noGrp="1"/>
          </p:cNvSpPr>
          <p:nvPr>
            <p:ph type="sldNum" sz="quarter" idx="10"/>
          </p:nvPr>
        </p:nvSpPr>
        <p:spPr/>
        <p:txBody>
          <a:bodyPr/>
          <a:lstStyle/>
          <a:p>
            <a:fld id="{DD5C40F1-D3E5-E242-BA12-1E17C84FDB68}" type="slidenum">
              <a:rPr lang="en-US" smtClean="0"/>
              <a:t>2</a:t>
            </a:fld>
            <a:endParaRPr lang="en-US"/>
          </a:p>
        </p:txBody>
      </p:sp>
    </p:spTree>
    <p:extLst>
      <p:ext uri="{BB962C8B-B14F-4D97-AF65-F5344CB8AC3E}">
        <p14:creationId xmlns:p14="http://schemas.microsoft.com/office/powerpoint/2010/main" val="410275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denaturation,</a:t>
            </a:r>
            <a:r>
              <a:rPr lang="en-US" baseline="0" dirty="0" smtClean="0"/>
              <a:t> annealing, extension</a:t>
            </a:r>
            <a:endParaRPr lang="en-US" dirty="0"/>
          </a:p>
        </p:txBody>
      </p:sp>
      <p:sp>
        <p:nvSpPr>
          <p:cNvPr id="4" name="Slide Number Placeholder 3"/>
          <p:cNvSpPr>
            <a:spLocks noGrp="1"/>
          </p:cNvSpPr>
          <p:nvPr>
            <p:ph type="sldNum" sz="quarter" idx="10"/>
          </p:nvPr>
        </p:nvSpPr>
        <p:spPr/>
        <p:txBody>
          <a:bodyPr/>
          <a:lstStyle/>
          <a:p>
            <a:fld id="{DD5C40F1-D3E5-E242-BA12-1E17C84FDB68}" type="slidenum">
              <a:rPr lang="en-US" smtClean="0"/>
              <a:t>11</a:t>
            </a:fld>
            <a:endParaRPr lang="en-US"/>
          </a:p>
        </p:txBody>
      </p:sp>
    </p:spTree>
    <p:extLst>
      <p:ext uri="{BB962C8B-B14F-4D97-AF65-F5344CB8AC3E}">
        <p14:creationId xmlns:p14="http://schemas.microsoft.com/office/powerpoint/2010/main" val="836751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denaturation,</a:t>
            </a:r>
            <a:r>
              <a:rPr lang="en-US" baseline="0" dirty="0" smtClean="0"/>
              <a:t> annealing, extension</a:t>
            </a:r>
            <a:endParaRPr lang="en-US" dirty="0"/>
          </a:p>
        </p:txBody>
      </p:sp>
      <p:sp>
        <p:nvSpPr>
          <p:cNvPr id="4" name="Slide Number Placeholder 3"/>
          <p:cNvSpPr>
            <a:spLocks noGrp="1"/>
          </p:cNvSpPr>
          <p:nvPr>
            <p:ph type="sldNum" sz="quarter" idx="10"/>
          </p:nvPr>
        </p:nvSpPr>
        <p:spPr/>
        <p:txBody>
          <a:bodyPr/>
          <a:lstStyle/>
          <a:p>
            <a:fld id="{DD5C40F1-D3E5-E242-BA12-1E17C84FDB68}" type="slidenum">
              <a:rPr lang="en-US" smtClean="0"/>
              <a:t>12</a:t>
            </a:fld>
            <a:endParaRPr lang="en-US"/>
          </a:p>
        </p:txBody>
      </p:sp>
    </p:spTree>
    <p:extLst>
      <p:ext uri="{BB962C8B-B14F-4D97-AF65-F5344CB8AC3E}">
        <p14:creationId xmlns:p14="http://schemas.microsoft.com/office/powerpoint/2010/main" val="1315399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denaturation,</a:t>
            </a:r>
            <a:r>
              <a:rPr lang="en-US" baseline="0" dirty="0" smtClean="0"/>
              <a:t> annealing, extension</a:t>
            </a:r>
            <a:endParaRPr lang="en-US" dirty="0"/>
          </a:p>
        </p:txBody>
      </p:sp>
      <p:sp>
        <p:nvSpPr>
          <p:cNvPr id="4" name="Slide Number Placeholder 3"/>
          <p:cNvSpPr>
            <a:spLocks noGrp="1"/>
          </p:cNvSpPr>
          <p:nvPr>
            <p:ph type="sldNum" sz="quarter" idx="10"/>
          </p:nvPr>
        </p:nvSpPr>
        <p:spPr/>
        <p:txBody>
          <a:bodyPr/>
          <a:lstStyle/>
          <a:p>
            <a:fld id="{DD5C40F1-D3E5-E242-BA12-1E17C84FDB68}" type="slidenum">
              <a:rPr lang="en-US" smtClean="0"/>
              <a:t>13</a:t>
            </a:fld>
            <a:endParaRPr lang="en-US"/>
          </a:p>
        </p:txBody>
      </p:sp>
    </p:spTree>
    <p:extLst>
      <p:ext uri="{BB962C8B-B14F-4D97-AF65-F5344CB8AC3E}">
        <p14:creationId xmlns:p14="http://schemas.microsoft.com/office/powerpoint/2010/main" val="1768560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Filtering weird</a:t>
            </a:r>
            <a:r>
              <a:rPr lang="en-US" baseline="0" dirty="0" smtClean="0"/>
              <a:t> cluster r</a:t>
            </a:r>
            <a:r>
              <a:rPr lang="en-US" dirty="0" smtClean="0"/>
              <a:t>emoves additional 71 cells</a:t>
            </a:r>
          </a:p>
          <a:p>
            <a:endParaRPr lang="en-US" dirty="0" smtClean="0"/>
          </a:p>
          <a:p>
            <a:r>
              <a:rPr lang="en-US" dirty="0" smtClean="0"/>
              <a:t>Tissue proportions within cluster 4:</a:t>
            </a:r>
          </a:p>
          <a:p>
            <a:r>
              <a:rPr lang="en-US" dirty="0" smtClean="0"/>
              <a:t>I=31%; LN=38%; S=31%</a:t>
            </a:r>
          </a:p>
          <a:p>
            <a:endParaRPr lang="en-US" dirty="0" smtClean="0"/>
          </a:p>
          <a:p>
            <a:r>
              <a:rPr lang="en-US" dirty="0" smtClean="0"/>
              <a:t>Tissue proportions across clusters (% of total tissue) for cluster 4:</a:t>
            </a:r>
          </a:p>
          <a:p>
            <a:r>
              <a:rPr lang="en-US" dirty="0" smtClean="0"/>
              <a:t>9.6% of I; 11% of LN; 48.9% of S</a:t>
            </a:r>
          </a:p>
          <a:p>
            <a:endParaRPr lang="en-US" dirty="0"/>
          </a:p>
        </p:txBody>
      </p:sp>
      <p:sp>
        <p:nvSpPr>
          <p:cNvPr id="4" name="Slide Number Placeholder 3"/>
          <p:cNvSpPr>
            <a:spLocks noGrp="1"/>
          </p:cNvSpPr>
          <p:nvPr>
            <p:ph type="sldNum" sz="quarter" idx="10"/>
          </p:nvPr>
        </p:nvSpPr>
        <p:spPr/>
        <p:txBody>
          <a:bodyPr/>
          <a:lstStyle/>
          <a:p>
            <a:fld id="{DD5C40F1-D3E5-E242-BA12-1E17C84FDB68}" type="slidenum">
              <a:rPr lang="en-US" smtClean="0"/>
              <a:t>18</a:t>
            </a:fld>
            <a:endParaRPr lang="en-US"/>
          </a:p>
        </p:txBody>
      </p:sp>
    </p:spTree>
    <p:extLst>
      <p:ext uri="{BB962C8B-B14F-4D97-AF65-F5344CB8AC3E}">
        <p14:creationId xmlns:p14="http://schemas.microsoft.com/office/powerpoint/2010/main" val="2119168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Filtering weird</a:t>
            </a:r>
            <a:r>
              <a:rPr lang="en-US" baseline="0" dirty="0" smtClean="0"/>
              <a:t> cluster r</a:t>
            </a:r>
            <a:r>
              <a:rPr lang="en-US" dirty="0" smtClean="0"/>
              <a:t>emoves additional 71 cells</a:t>
            </a:r>
          </a:p>
          <a:p>
            <a:endParaRPr lang="en-US" dirty="0" smtClean="0"/>
          </a:p>
          <a:p>
            <a:r>
              <a:rPr lang="en-US" dirty="0" smtClean="0"/>
              <a:t>Tissue proportions within cluster 4:</a:t>
            </a:r>
          </a:p>
          <a:p>
            <a:r>
              <a:rPr lang="en-US" dirty="0" smtClean="0"/>
              <a:t>I=31%; LN=38%; S=31%</a:t>
            </a:r>
          </a:p>
          <a:p>
            <a:endParaRPr lang="en-US" dirty="0" smtClean="0"/>
          </a:p>
          <a:p>
            <a:r>
              <a:rPr lang="en-US" dirty="0" smtClean="0"/>
              <a:t>Tissue proportions across clusters (% of total tissue) for cluster 4:</a:t>
            </a:r>
          </a:p>
          <a:p>
            <a:r>
              <a:rPr lang="en-US" dirty="0" smtClean="0"/>
              <a:t>9.6% of I; 11% of LN; 48.9% of S</a:t>
            </a:r>
            <a:endParaRPr lang="en-US" dirty="0"/>
          </a:p>
        </p:txBody>
      </p:sp>
      <p:sp>
        <p:nvSpPr>
          <p:cNvPr id="4" name="Slide Number Placeholder 3"/>
          <p:cNvSpPr>
            <a:spLocks noGrp="1"/>
          </p:cNvSpPr>
          <p:nvPr>
            <p:ph type="sldNum" sz="quarter" idx="10"/>
          </p:nvPr>
        </p:nvSpPr>
        <p:spPr/>
        <p:txBody>
          <a:bodyPr/>
          <a:lstStyle/>
          <a:p>
            <a:fld id="{DD5C40F1-D3E5-E242-BA12-1E17C84FDB68}" type="slidenum">
              <a:rPr lang="en-US" smtClean="0"/>
              <a:t>19</a:t>
            </a:fld>
            <a:endParaRPr lang="en-US"/>
          </a:p>
        </p:txBody>
      </p:sp>
    </p:spTree>
    <p:extLst>
      <p:ext uri="{BB962C8B-B14F-4D97-AF65-F5344CB8AC3E}">
        <p14:creationId xmlns:p14="http://schemas.microsoft.com/office/powerpoint/2010/main" val="1685240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Natural history of the </a:t>
            </a:r>
            <a:r>
              <a:rPr lang="en-US" dirty="0" err="1" smtClean="0"/>
              <a:t>immunopathogenesis</a:t>
            </a:r>
            <a:r>
              <a:rPr lang="en-US" dirty="0" smtClean="0"/>
              <a:t> of T1DM. An immune balance is established after birth in which islet autoreactive T cells are kept in check by immune regulation, preventing these cells from becoming active. If this state of immune tolerance is challenged by as yet unidentified factors, the immune system can become imbalanced. Regulatory T cells no longer suffice to control islet autoreactive T cells, which leads to loss of tolerance and activation of B cells (to produce islet autoantibodies) and effector T cells. With declining functional β‑cell mass, the response to increased blood levels of glucose becomes impaired (loss of FPIR). At this stage, regulatory T cells are believed to delay the β‑cell destruction process and clinical manifestation of T1DM (</a:t>
            </a:r>
            <a:r>
              <a:rPr lang="en-US" dirty="0" err="1" smtClean="0"/>
              <a:t>hyperglycaemia</a:t>
            </a:r>
            <a:r>
              <a:rPr lang="en-US" dirty="0" smtClean="0"/>
              <a:t>), but with time, immune regulation is outweighed by islet </a:t>
            </a:r>
            <a:r>
              <a:rPr lang="en-US" dirty="0" err="1" smtClean="0"/>
              <a:t>autoreactivity</a:t>
            </a:r>
            <a:r>
              <a:rPr lang="en-US" dirty="0" smtClean="0"/>
              <a:t>. Following clinical onset of T1DM, β‑cell function deteriorates progressively, ultimately leading to loss in glucose-stimulated β‑cell function. It is unclear whether the chronic progressive disease progression pattern as depicted here can have relapsing/remitting variants. The small triangles represent islet autoantigens. Abbreviations: APC, </a:t>
            </a:r>
            <a:r>
              <a:rPr lang="en-US" dirty="0" err="1" smtClean="0"/>
              <a:t>antigenpresenting</a:t>
            </a:r>
            <a:r>
              <a:rPr lang="en-US" dirty="0" smtClean="0"/>
              <a:t> cell; CTL, cytotoxic T cell; FPIR, first-phase insulin response; TH1, T helper 1; TREG, regulatory T cell; T1DM, type 1 diabetes mellitus</a:t>
            </a:r>
            <a:endParaRPr lang="en-US" dirty="0"/>
          </a:p>
        </p:txBody>
      </p:sp>
      <p:sp>
        <p:nvSpPr>
          <p:cNvPr id="4" name="Slide Number Placeholder 3"/>
          <p:cNvSpPr>
            <a:spLocks noGrp="1"/>
          </p:cNvSpPr>
          <p:nvPr>
            <p:ph type="sldNum" sz="quarter" idx="10"/>
          </p:nvPr>
        </p:nvSpPr>
        <p:spPr/>
        <p:txBody>
          <a:bodyPr/>
          <a:lstStyle/>
          <a:p>
            <a:fld id="{10B57662-90E6-4344-BB21-E28471EF1919}" type="slidenum">
              <a:rPr lang="en-US" smtClean="0"/>
              <a:t>3</a:t>
            </a:fld>
            <a:endParaRPr lang="en-US"/>
          </a:p>
        </p:txBody>
      </p:sp>
    </p:spTree>
    <p:extLst>
      <p:ext uri="{BB962C8B-B14F-4D97-AF65-F5344CB8AC3E}">
        <p14:creationId xmlns:p14="http://schemas.microsoft.com/office/powerpoint/2010/main" val="1754647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5C40F1-D3E5-E242-BA12-1E17C84FDB68}" type="slidenum">
              <a:rPr lang="en-US" smtClean="0"/>
              <a:t>4</a:t>
            </a:fld>
            <a:endParaRPr lang="en-US"/>
          </a:p>
        </p:txBody>
      </p:sp>
    </p:spTree>
    <p:extLst>
      <p:ext uri="{BB962C8B-B14F-4D97-AF65-F5344CB8AC3E}">
        <p14:creationId xmlns:p14="http://schemas.microsoft.com/office/powerpoint/2010/main" val="658075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5C40F1-D3E5-E242-BA12-1E17C84FDB68}" type="slidenum">
              <a:rPr lang="en-US" smtClean="0"/>
              <a:t>5</a:t>
            </a:fld>
            <a:endParaRPr lang="en-US"/>
          </a:p>
        </p:txBody>
      </p:sp>
    </p:spTree>
    <p:extLst>
      <p:ext uri="{BB962C8B-B14F-4D97-AF65-F5344CB8AC3E}">
        <p14:creationId xmlns:p14="http://schemas.microsoft.com/office/powerpoint/2010/main" val="1619430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Inset: one of the 2304 individual reaction chambers (RC) and the associated containment valves (CV) and interface valve (IV)</a:t>
            </a:r>
            <a:endParaRPr lang="en-US" dirty="0"/>
          </a:p>
        </p:txBody>
      </p:sp>
      <p:sp>
        <p:nvSpPr>
          <p:cNvPr id="4" name="Slide Number Placeholder 3"/>
          <p:cNvSpPr>
            <a:spLocks noGrp="1"/>
          </p:cNvSpPr>
          <p:nvPr>
            <p:ph type="sldNum" sz="quarter" idx="10"/>
          </p:nvPr>
        </p:nvSpPr>
        <p:spPr/>
        <p:txBody>
          <a:bodyPr/>
          <a:lstStyle/>
          <a:p>
            <a:fld id="{10B57662-90E6-4344-BB21-E28471EF1919}" type="slidenum">
              <a:rPr lang="en-US" smtClean="0"/>
              <a:t>6</a:t>
            </a:fld>
            <a:endParaRPr lang="en-US"/>
          </a:p>
        </p:txBody>
      </p:sp>
    </p:spTree>
    <p:extLst>
      <p:ext uri="{BB962C8B-B14F-4D97-AF65-F5344CB8AC3E}">
        <p14:creationId xmlns:p14="http://schemas.microsoft.com/office/powerpoint/2010/main" val="136966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Inset: one of the 2304 individual reaction chambers (RC) and the associated containment valves (CV) and interface valve (IV)</a:t>
            </a:r>
            <a:endParaRPr lang="en-US" dirty="0"/>
          </a:p>
        </p:txBody>
      </p:sp>
      <p:sp>
        <p:nvSpPr>
          <p:cNvPr id="4" name="Slide Number Placeholder 3"/>
          <p:cNvSpPr>
            <a:spLocks noGrp="1"/>
          </p:cNvSpPr>
          <p:nvPr>
            <p:ph type="sldNum" sz="quarter" idx="10"/>
          </p:nvPr>
        </p:nvSpPr>
        <p:spPr/>
        <p:txBody>
          <a:bodyPr/>
          <a:lstStyle/>
          <a:p>
            <a:fld id="{10B57662-90E6-4344-BB21-E28471EF1919}" type="slidenum">
              <a:rPr lang="en-US" smtClean="0"/>
              <a:t>7</a:t>
            </a:fld>
            <a:endParaRPr lang="en-US"/>
          </a:p>
        </p:txBody>
      </p:sp>
    </p:spTree>
    <p:extLst>
      <p:ext uri="{BB962C8B-B14F-4D97-AF65-F5344CB8AC3E}">
        <p14:creationId xmlns:p14="http://schemas.microsoft.com/office/powerpoint/2010/main" val="1016735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Inset: one of the 2304 individual reaction chambers (RC) and the associated containment valves (CV) and interface valve (IV)</a:t>
            </a:r>
            <a:endParaRPr lang="en-US" dirty="0"/>
          </a:p>
        </p:txBody>
      </p:sp>
      <p:sp>
        <p:nvSpPr>
          <p:cNvPr id="4" name="Slide Number Placeholder 3"/>
          <p:cNvSpPr>
            <a:spLocks noGrp="1"/>
          </p:cNvSpPr>
          <p:nvPr>
            <p:ph type="sldNum" sz="quarter" idx="10"/>
          </p:nvPr>
        </p:nvSpPr>
        <p:spPr/>
        <p:txBody>
          <a:bodyPr/>
          <a:lstStyle/>
          <a:p>
            <a:fld id="{10B57662-90E6-4344-BB21-E28471EF1919}" type="slidenum">
              <a:rPr lang="en-US" smtClean="0"/>
              <a:t>8</a:t>
            </a:fld>
            <a:endParaRPr lang="en-US"/>
          </a:p>
        </p:txBody>
      </p:sp>
    </p:spTree>
    <p:extLst>
      <p:ext uri="{BB962C8B-B14F-4D97-AF65-F5344CB8AC3E}">
        <p14:creationId xmlns:p14="http://schemas.microsoft.com/office/powerpoint/2010/main" val="413854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denaturation,</a:t>
            </a:r>
            <a:r>
              <a:rPr lang="en-US" baseline="0" dirty="0" smtClean="0"/>
              <a:t> annealing, extension</a:t>
            </a:r>
            <a:endParaRPr lang="en-US" dirty="0"/>
          </a:p>
        </p:txBody>
      </p:sp>
      <p:sp>
        <p:nvSpPr>
          <p:cNvPr id="4" name="Slide Number Placeholder 3"/>
          <p:cNvSpPr>
            <a:spLocks noGrp="1"/>
          </p:cNvSpPr>
          <p:nvPr>
            <p:ph type="sldNum" sz="quarter" idx="10"/>
          </p:nvPr>
        </p:nvSpPr>
        <p:spPr/>
        <p:txBody>
          <a:bodyPr/>
          <a:lstStyle/>
          <a:p>
            <a:fld id="{DD5C40F1-D3E5-E242-BA12-1E17C84FDB68}" type="slidenum">
              <a:rPr lang="en-US" smtClean="0"/>
              <a:t>9</a:t>
            </a:fld>
            <a:endParaRPr lang="en-US"/>
          </a:p>
        </p:txBody>
      </p:sp>
    </p:spTree>
    <p:extLst>
      <p:ext uri="{BB962C8B-B14F-4D97-AF65-F5344CB8AC3E}">
        <p14:creationId xmlns:p14="http://schemas.microsoft.com/office/powerpoint/2010/main" val="151569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denaturation,</a:t>
            </a:r>
            <a:r>
              <a:rPr lang="en-US" baseline="0" dirty="0" smtClean="0"/>
              <a:t> annealing, extension</a:t>
            </a:r>
            <a:endParaRPr lang="en-US" dirty="0"/>
          </a:p>
        </p:txBody>
      </p:sp>
      <p:sp>
        <p:nvSpPr>
          <p:cNvPr id="4" name="Slide Number Placeholder 3"/>
          <p:cNvSpPr>
            <a:spLocks noGrp="1"/>
          </p:cNvSpPr>
          <p:nvPr>
            <p:ph type="sldNum" sz="quarter" idx="10"/>
          </p:nvPr>
        </p:nvSpPr>
        <p:spPr/>
        <p:txBody>
          <a:bodyPr/>
          <a:lstStyle/>
          <a:p>
            <a:fld id="{DD5C40F1-D3E5-E242-BA12-1E17C84FDB68}" type="slidenum">
              <a:rPr lang="en-US" smtClean="0"/>
              <a:t>10</a:t>
            </a:fld>
            <a:endParaRPr lang="en-US"/>
          </a:p>
        </p:txBody>
      </p:sp>
    </p:spTree>
    <p:extLst>
      <p:ext uri="{BB962C8B-B14F-4D97-AF65-F5344CB8AC3E}">
        <p14:creationId xmlns:p14="http://schemas.microsoft.com/office/powerpoint/2010/main" val="803234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35B2F7-F0BA-B745-A09B-F86F44B518D9}" type="datetimeFigureOut">
              <a:rPr lang="en-US" smtClean="0"/>
              <a:t>5/3/18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9B84E-A862-974F-ACE9-8323A6D09C10}" type="slidenum">
              <a:rPr lang="en-US" smtClean="0"/>
              <a:t>‹#›</a:t>
            </a:fld>
            <a:endParaRPr lang="en-US"/>
          </a:p>
        </p:txBody>
      </p:sp>
    </p:spTree>
    <p:extLst>
      <p:ext uri="{BB962C8B-B14F-4D97-AF65-F5344CB8AC3E}">
        <p14:creationId xmlns:p14="http://schemas.microsoft.com/office/powerpoint/2010/main" val="2020327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35B2F7-F0BA-B745-A09B-F86F44B518D9}" type="datetimeFigureOut">
              <a:rPr lang="en-US" smtClean="0"/>
              <a:t>5/3/18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9B84E-A862-974F-ACE9-8323A6D09C10}" type="slidenum">
              <a:rPr lang="en-US" smtClean="0"/>
              <a:t>‹#›</a:t>
            </a:fld>
            <a:endParaRPr lang="en-US"/>
          </a:p>
        </p:txBody>
      </p:sp>
    </p:spTree>
    <p:extLst>
      <p:ext uri="{BB962C8B-B14F-4D97-AF65-F5344CB8AC3E}">
        <p14:creationId xmlns:p14="http://schemas.microsoft.com/office/powerpoint/2010/main" val="1953201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35B2F7-F0BA-B745-A09B-F86F44B518D9}" type="datetimeFigureOut">
              <a:rPr lang="en-US" smtClean="0"/>
              <a:t>5/3/18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9B84E-A862-974F-ACE9-8323A6D09C10}" type="slidenum">
              <a:rPr lang="en-US" smtClean="0"/>
              <a:t>‹#›</a:t>
            </a:fld>
            <a:endParaRPr lang="en-US"/>
          </a:p>
        </p:txBody>
      </p:sp>
    </p:spTree>
    <p:extLst>
      <p:ext uri="{BB962C8B-B14F-4D97-AF65-F5344CB8AC3E}">
        <p14:creationId xmlns:p14="http://schemas.microsoft.com/office/powerpoint/2010/main" val="1020666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35B2F7-F0BA-B745-A09B-F86F44B518D9}" type="datetimeFigureOut">
              <a:rPr lang="en-US" smtClean="0"/>
              <a:t>5/3/18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9B84E-A862-974F-ACE9-8323A6D09C10}" type="slidenum">
              <a:rPr lang="en-US" smtClean="0"/>
              <a:t>‹#›</a:t>
            </a:fld>
            <a:endParaRPr lang="en-US"/>
          </a:p>
        </p:txBody>
      </p:sp>
    </p:spTree>
    <p:extLst>
      <p:ext uri="{BB962C8B-B14F-4D97-AF65-F5344CB8AC3E}">
        <p14:creationId xmlns:p14="http://schemas.microsoft.com/office/powerpoint/2010/main" val="1773979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35B2F7-F0BA-B745-A09B-F86F44B518D9}" type="datetimeFigureOut">
              <a:rPr lang="en-US" smtClean="0"/>
              <a:t>5/3/18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9B84E-A862-974F-ACE9-8323A6D09C10}" type="slidenum">
              <a:rPr lang="en-US" smtClean="0"/>
              <a:t>‹#›</a:t>
            </a:fld>
            <a:endParaRPr lang="en-US"/>
          </a:p>
        </p:txBody>
      </p:sp>
    </p:spTree>
    <p:extLst>
      <p:ext uri="{BB962C8B-B14F-4D97-AF65-F5344CB8AC3E}">
        <p14:creationId xmlns:p14="http://schemas.microsoft.com/office/powerpoint/2010/main" val="1765212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35B2F7-F0BA-B745-A09B-F86F44B518D9}" type="datetimeFigureOut">
              <a:rPr lang="en-US" smtClean="0"/>
              <a:t>5/3/18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C9B84E-A862-974F-ACE9-8323A6D09C10}" type="slidenum">
              <a:rPr lang="en-US" smtClean="0"/>
              <a:t>‹#›</a:t>
            </a:fld>
            <a:endParaRPr lang="en-US"/>
          </a:p>
        </p:txBody>
      </p:sp>
    </p:spTree>
    <p:extLst>
      <p:ext uri="{BB962C8B-B14F-4D97-AF65-F5344CB8AC3E}">
        <p14:creationId xmlns:p14="http://schemas.microsoft.com/office/powerpoint/2010/main" val="435013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35B2F7-F0BA-B745-A09B-F86F44B518D9}" type="datetimeFigureOut">
              <a:rPr lang="en-US" smtClean="0"/>
              <a:t>5/3/18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C9B84E-A862-974F-ACE9-8323A6D09C10}" type="slidenum">
              <a:rPr lang="en-US" smtClean="0"/>
              <a:t>‹#›</a:t>
            </a:fld>
            <a:endParaRPr lang="en-US"/>
          </a:p>
        </p:txBody>
      </p:sp>
    </p:spTree>
    <p:extLst>
      <p:ext uri="{BB962C8B-B14F-4D97-AF65-F5344CB8AC3E}">
        <p14:creationId xmlns:p14="http://schemas.microsoft.com/office/powerpoint/2010/main" val="1235173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35B2F7-F0BA-B745-A09B-F86F44B518D9}" type="datetimeFigureOut">
              <a:rPr lang="en-US" smtClean="0"/>
              <a:t>5/3/18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C9B84E-A862-974F-ACE9-8323A6D09C10}" type="slidenum">
              <a:rPr lang="en-US" smtClean="0"/>
              <a:t>‹#›</a:t>
            </a:fld>
            <a:endParaRPr lang="en-US"/>
          </a:p>
        </p:txBody>
      </p:sp>
    </p:spTree>
    <p:extLst>
      <p:ext uri="{BB962C8B-B14F-4D97-AF65-F5344CB8AC3E}">
        <p14:creationId xmlns:p14="http://schemas.microsoft.com/office/powerpoint/2010/main" val="198438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35B2F7-F0BA-B745-A09B-F86F44B518D9}" type="datetimeFigureOut">
              <a:rPr lang="en-US" smtClean="0"/>
              <a:t>5/3/18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C9B84E-A862-974F-ACE9-8323A6D09C10}" type="slidenum">
              <a:rPr lang="en-US" smtClean="0"/>
              <a:t>‹#›</a:t>
            </a:fld>
            <a:endParaRPr lang="en-US"/>
          </a:p>
        </p:txBody>
      </p:sp>
    </p:spTree>
    <p:extLst>
      <p:ext uri="{BB962C8B-B14F-4D97-AF65-F5344CB8AC3E}">
        <p14:creationId xmlns:p14="http://schemas.microsoft.com/office/powerpoint/2010/main" val="1139741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35B2F7-F0BA-B745-A09B-F86F44B518D9}" type="datetimeFigureOut">
              <a:rPr lang="en-US" smtClean="0"/>
              <a:t>5/3/18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C9B84E-A862-974F-ACE9-8323A6D09C10}" type="slidenum">
              <a:rPr lang="en-US" smtClean="0"/>
              <a:t>‹#›</a:t>
            </a:fld>
            <a:endParaRPr lang="en-US"/>
          </a:p>
        </p:txBody>
      </p:sp>
    </p:spTree>
    <p:extLst>
      <p:ext uri="{BB962C8B-B14F-4D97-AF65-F5344CB8AC3E}">
        <p14:creationId xmlns:p14="http://schemas.microsoft.com/office/powerpoint/2010/main" val="7551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35B2F7-F0BA-B745-A09B-F86F44B518D9}" type="datetimeFigureOut">
              <a:rPr lang="en-US" smtClean="0"/>
              <a:t>5/3/18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C9B84E-A862-974F-ACE9-8323A6D09C10}" type="slidenum">
              <a:rPr lang="en-US" smtClean="0"/>
              <a:t>‹#›</a:t>
            </a:fld>
            <a:endParaRPr lang="en-US"/>
          </a:p>
        </p:txBody>
      </p:sp>
    </p:spTree>
    <p:extLst>
      <p:ext uri="{BB962C8B-B14F-4D97-AF65-F5344CB8AC3E}">
        <p14:creationId xmlns:p14="http://schemas.microsoft.com/office/powerpoint/2010/main" val="21024959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35B2F7-F0BA-B745-A09B-F86F44B518D9}" type="datetimeFigureOut">
              <a:rPr lang="en-US" smtClean="0"/>
              <a:t>5/3/18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9B84E-A862-974F-ACE9-8323A6D09C10}" type="slidenum">
              <a:rPr lang="en-US" smtClean="0"/>
              <a:t>‹#›</a:t>
            </a:fld>
            <a:endParaRPr lang="en-US"/>
          </a:p>
        </p:txBody>
      </p:sp>
    </p:spTree>
    <p:extLst>
      <p:ext uri="{BB962C8B-B14F-4D97-AF65-F5344CB8AC3E}">
        <p14:creationId xmlns:p14="http://schemas.microsoft.com/office/powerpoint/2010/main" val="432887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1" Type="http://schemas.openxmlformats.org/officeDocument/2006/relationships/slideLayout" Target="../slideLayouts/slideLayout7.xml"/><Relationship Id="rId2" Type="http://schemas.openxmlformats.org/officeDocument/2006/relationships/image" Target="../media/image33.tiff"/></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1" Type="http://schemas.openxmlformats.org/officeDocument/2006/relationships/slideLayout" Target="../slideLayouts/slideLayout7.xml"/><Relationship Id="rId2" Type="http://schemas.openxmlformats.org/officeDocument/2006/relationships/image" Target="../media/image3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17563"/>
            <a:ext cx="9144000" cy="2387600"/>
          </a:xfrm>
        </p:spPr>
        <p:txBody>
          <a:bodyPr>
            <a:normAutofit fontScale="90000"/>
          </a:bodyPr>
          <a:lstStyle/>
          <a:p>
            <a:r>
              <a:rPr lang="en-US" dirty="0" smtClean="0">
                <a:latin typeface="Helvetica" charset="0"/>
                <a:ea typeface="Helvetica" charset="0"/>
                <a:cs typeface="Helvetica" charset="0"/>
              </a:rPr>
              <a:t>Single-cell Expression Profiling in Type </a:t>
            </a:r>
            <a:r>
              <a:rPr lang="en-US" smtClean="0">
                <a:latin typeface="Helvetica" charset="0"/>
                <a:ea typeface="Helvetica" charset="0"/>
                <a:cs typeface="Helvetica" charset="0"/>
              </a:rPr>
              <a:t>1 Diabetes</a:t>
            </a:r>
            <a:endParaRPr lang="en-US" dirty="0">
              <a:latin typeface="Helvetica" charset="0"/>
              <a:ea typeface="Helvetica" charset="0"/>
              <a:cs typeface="Helvetica" charset="0"/>
            </a:endParaRPr>
          </a:p>
        </p:txBody>
      </p:sp>
      <p:sp>
        <p:nvSpPr>
          <p:cNvPr id="3" name="Subtitle 2"/>
          <p:cNvSpPr>
            <a:spLocks noGrp="1"/>
          </p:cNvSpPr>
          <p:nvPr>
            <p:ph type="subTitle" idx="1"/>
          </p:nvPr>
        </p:nvSpPr>
        <p:spPr>
          <a:xfrm>
            <a:off x="1524000" y="3840577"/>
            <a:ext cx="9144000" cy="1655762"/>
          </a:xfrm>
        </p:spPr>
        <p:txBody>
          <a:bodyPr/>
          <a:lstStyle/>
          <a:p>
            <a:r>
              <a:rPr lang="en-US" dirty="0" smtClean="0">
                <a:latin typeface="Helvetica" charset="0"/>
                <a:ea typeface="Helvetica" charset="0"/>
                <a:cs typeface="Helvetica" charset="0"/>
              </a:rPr>
              <a:t>Louis Gioia</a:t>
            </a:r>
          </a:p>
          <a:p>
            <a:r>
              <a:rPr lang="en-US" dirty="0" smtClean="0">
                <a:latin typeface="Helvetica" charset="0"/>
                <a:ea typeface="Helvetica" charset="0"/>
                <a:cs typeface="Helvetica" charset="0"/>
              </a:rPr>
              <a:t>Su Lab</a:t>
            </a:r>
          </a:p>
          <a:p>
            <a:r>
              <a:rPr lang="en-US" dirty="0" smtClean="0">
                <a:latin typeface="Helvetica" charset="0"/>
                <a:ea typeface="Helvetica" charset="0"/>
                <a:cs typeface="Helvetica" charset="0"/>
              </a:rPr>
              <a:t>5/4/2018</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2418209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16338" y="0"/>
            <a:ext cx="6954175" cy="6733960"/>
          </a:xfrm>
          <a:prstGeom prst="rect">
            <a:avLst/>
          </a:prstGeom>
        </p:spPr>
      </p:pic>
      <p:sp>
        <p:nvSpPr>
          <p:cNvPr id="3" name="TextBox 2"/>
          <p:cNvSpPr txBox="1"/>
          <p:nvPr/>
        </p:nvSpPr>
        <p:spPr>
          <a:xfrm>
            <a:off x="4823785" y="5541246"/>
            <a:ext cx="1245705" cy="338554"/>
          </a:xfrm>
          <a:prstGeom prst="rect">
            <a:avLst/>
          </a:prstGeom>
          <a:noFill/>
        </p:spPr>
        <p:txBody>
          <a:bodyPr wrap="square" rtlCol="0">
            <a:spAutoFit/>
          </a:bodyPr>
          <a:lstStyle/>
          <a:p>
            <a:r>
              <a:rPr lang="en-US" sz="1600" dirty="0" smtClean="0">
                <a:latin typeface="Helvetica" charset="0"/>
                <a:ea typeface="Helvetica" charset="0"/>
                <a:cs typeface="Helvetica" charset="0"/>
              </a:rPr>
              <a:t>1 copy = 2</a:t>
            </a:r>
            <a:r>
              <a:rPr lang="en-US" sz="1600" baseline="30000" dirty="0" smtClean="0">
                <a:latin typeface="Helvetica" charset="0"/>
                <a:ea typeface="Helvetica" charset="0"/>
                <a:cs typeface="Helvetica" charset="0"/>
              </a:rPr>
              <a:t>0</a:t>
            </a:r>
            <a:endParaRPr lang="en-US" sz="1600" dirty="0">
              <a:latin typeface="Helvetica" charset="0"/>
              <a:ea typeface="Helvetica" charset="0"/>
              <a:cs typeface="Helvetica" charset="0"/>
            </a:endParaRPr>
          </a:p>
        </p:txBody>
      </p:sp>
      <p:sp>
        <p:nvSpPr>
          <p:cNvPr id="4" name="TextBox 3"/>
          <p:cNvSpPr txBox="1"/>
          <p:nvPr/>
        </p:nvSpPr>
        <p:spPr>
          <a:xfrm>
            <a:off x="6578044" y="5541246"/>
            <a:ext cx="1444487" cy="338554"/>
          </a:xfrm>
          <a:prstGeom prst="rect">
            <a:avLst/>
          </a:prstGeom>
          <a:noFill/>
        </p:spPr>
        <p:txBody>
          <a:bodyPr wrap="square" rtlCol="0">
            <a:spAutoFit/>
          </a:bodyPr>
          <a:lstStyle/>
          <a:p>
            <a:r>
              <a:rPr lang="en-US" sz="1600" dirty="0">
                <a:latin typeface="Helvetica" charset="0"/>
                <a:ea typeface="Helvetica" charset="0"/>
                <a:cs typeface="Helvetica" charset="0"/>
              </a:rPr>
              <a:t>2</a:t>
            </a:r>
            <a:r>
              <a:rPr lang="en-US" sz="1600" dirty="0" smtClean="0">
                <a:latin typeface="Helvetica" charset="0"/>
                <a:ea typeface="Helvetica" charset="0"/>
                <a:cs typeface="Helvetica" charset="0"/>
              </a:rPr>
              <a:t> copies = 2</a:t>
            </a:r>
            <a:r>
              <a:rPr lang="en-US" sz="1600" baseline="30000" dirty="0">
                <a:latin typeface="Helvetica" charset="0"/>
                <a:ea typeface="Helvetica" charset="0"/>
                <a:cs typeface="Helvetica" charset="0"/>
              </a:rPr>
              <a:t>1</a:t>
            </a:r>
            <a:endParaRPr lang="en-US" sz="1600" dirty="0">
              <a:latin typeface="Helvetica" charset="0"/>
              <a:ea typeface="Helvetica" charset="0"/>
              <a:cs typeface="Helvetica" charset="0"/>
            </a:endParaRPr>
          </a:p>
        </p:txBody>
      </p:sp>
      <p:sp>
        <p:nvSpPr>
          <p:cNvPr id="5" name="TextBox 4"/>
          <p:cNvSpPr txBox="1"/>
          <p:nvPr/>
        </p:nvSpPr>
        <p:spPr>
          <a:xfrm>
            <a:off x="8531085" y="5541246"/>
            <a:ext cx="1437862" cy="338554"/>
          </a:xfrm>
          <a:prstGeom prst="rect">
            <a:avLst/>
          </a:prstGeom>
          <a:noFill/>
        </p:spPr>
        <p:txBody>
          <a:bodyPr wrap="square" rtlCol="0">
            <a:spAutoFit/>
          </a:bodyPr>
          <a:lstStyle/>
          <a:p>
            <a:r>
              <a:rPr lang="en-US" sz="1600" dirty="0" smtClean="0">
                <a:latin typeface="Helvetica" charset="0"/>
                <a:ea typeface="Helvetica" charset="0"/>
                <a:cs typeface="Helvetica" charset="0"/>
              </a:rPr>
              <a:t>4 copies = 2</a:t>
            </a:r>
            <a:r>
              <a:rPr lang="en-US" sz="1600" baseline="30000" dirty="0" smtClean="0">
                <a:latin typeface="Helvetica" charset="0"/>
                <a:ea typeface="Helvetica" charset="0"/>
                <a:cs typeface="Helvetica" charset="0"/>
              </a:rPr>
              <a:t>2</a:t>
            </a:r>
            <a:endParaRPr lang="en-US" sz="1600" dirty="0">
              <a:latin typeface="Helvetica" charset="0"/>
              <a:ea typeface="Helvetica" charset="0"/>
              <a:cs typeface="Helvetica" charset="0"/>
            </a:endParaRPr>
          </a:p>
        </p:txBody>
      </p:sp>
      <p:sp>
        <p:nvSpPr>
          <p:cNvPr id="6" name="TextBox 5"/>
          <p:cNvSpPr txBox="1"/>
          <p:nvPr/>
        </p:nvSpPr>
        <p:spPr>
          <a:xfrm>
            <a:off x="10416208" y="5541246"/>
            <a:ext cx="1431236" cy="338554"/>
          </a:xfrm>
          <a:prstGeom prst="rect">
            <a:avLst/>
          </a:prstGeom>
          <a:noFill/>
        </p:spPr>
        <p:txBody>
          <a:bodyPr wrap="square" rtlCol="0">
            <a:spAutoFit/>
          </a:bodyPr>
          <a:lstStyle/>
          <a:p>
            <a:r>
              <a:rPr lang="en-US" sz="1600" dirty="0">
                <a:latin typeface="Helvetica" charset="0"/>
                <a:ea typeface="Helvetica" charset="0"/>
                <a:cs typeface="Helvetica" charset="0"/>
              </a:rPr>
              <a:t>8</a:t>
            </a:r>
            <a:r>
              <a:rPr lang="en-US" sz="1600" dirty="0" smtClean="0">
                <a:latin typeface="Helvetica" charset="0"/>
                <a:ea typeface="Helvetica" charset="0"/>
                <a:cs typeface="Helvetica" charset="0"/>
              </a:rPr>
              <a:t> copies = 2</a:t>
            </a:r>
            <a:r>
              <a:rPr lang="en-US" sz="1600" baseline="30000" dirty="0">
                <a:latin typeface="Helvetica" charset="0"/>
                <a:ea typeface="Helvetica" charset="0"/>
                <a:cs typeface="Helvetica" charset="0"/>
              </a:rPr>
              <a:t>3</a:t>
            </a:r>
            <a:endParaRPr lang="en-US" sz="1600" dirty="0">
              <a:latin typeface="Helvetica" charset="0"/>
              <a:ea typeface="Helvetica" charset="0"/>
              <a:cs typeface="Helvetica" charset="0"/>
            </a:endParaRPr>
          </a:p>
        </p:txBody>
      </p:sp>
      <p:sp>
        <p:nvSpPr>
          <p:cNvPr id="7" name="TextBox 6"/>
          <p:cNvSpPr txBox="1"/>
          <p:nvPr/>
        </p:nvSpPr>
        <p:spPr>
          <a:xfrm>
            <a:off x="10302716" y="166580"/>
            <a:ext cx="1637494" cy="5713220"/>
          </a:xfrm>
          <a:prstGeom prst="rect">
            <a:avLst/>
          </a:prstGeom>
          <a:noFill/>
          <a:ln w="38100">
            <a:solidFill>
              <a:schemeClr val="accent2">
                <a:lumMod val="75000"/>
              </a:schemeClr>
            </a:solidFill>
          </a:ln>
        </p:spPr>
        <p:txBody>
          <a:bodyPr wrap="square" rtlCol="0">
            <a:spAutoFit/>
          </a:bodyPr>
          <a:lstStyle/>
          <a:p>
            <a:endParaRPr lang="en-US"/>
          </a:p>
        </p:txBody>
      </p:sp>
      <p:sp>
        <p:nvSpPr>
          <p:cNvPr id="8" name="TextBox 7"/>
          <p:cNvSpPr txBox="1"/>
          <p:nvPr/>
        </p:nvSpPr>
        <p:spPr>
          <a:xfrm>
            <a:off x="569844" y="371061"/>
            <a:ext cx="3644347" cy="523220"/>
          </a:xfrm>
          <a:prstGeom prst="rect">
            <a:avLst/>
          </a:prstGeom>
          <a:noFill/>
        </p:spPr>
        <p:txBody>
          <a:bodyPr wrap="square" rtlCol="0">
            <a:spAutoFit/>
          </a:bodyPr>
          <a:lstStyle/>
          <a:p>
            <a:r>
              <a:rPr lang="en-US" sz="2800" b="1" smtClean="0">
                <a:latin typeface="Helvetica" charset="0"/>
                <a:ea typeface="Helvetica" charset="0"/>
                <a:cs typeface="Helvetica" charset="0"/>
              </a:rPr>
              <a:t>qPCR quantification</a:t>
            </a:r>
            <a:endParaRPr lang="en-US" sz="2800" b="1">
              <a:latin typeface="Helvetica" charset="0"/>
              <a:ea typeface="Helvetica" charset="0"/>
              <a:cs typeface="Helvetica" charset="0"/>
            </a:endParaRPr>
          </a:p>
        </p:txBody>
      </p:sp>
      <p:sp>
        <p:nvSpPr>
          <p:cNvPr id="9" name="TextBox 8"/>
          <p:cNvSpPr txBox="1"/>
          <p:nvPr/>
        </p:nvSpPr>
        <p:spPr>
          <a:xfrm>
            <a:off x="569843" y="1524000"/>
            <a:ext cx="3975653" cy="2862322"/>
          </a:xfrm>
          <a:prstGeom prst="rect">
            <a:avLst/>
          </a:prstGeom>
          <a:noFill/>
        </p:spPr>
        <p:txBody>
          <a:bodyPr wrap="square" rtlCol="0">
            <a:spAutoFit/>
          </a:bodyPr>
          <a:lstStyle/>
          <a:p>
            <a:pPr marL="342900" indent="-342900">
              <a:buFont typeface="Arial" charset="0"/>
              <a:buChar char="•"/>
            </a:pPr>
            <a:r>
              <a:rPr lang="en-US" sz="2000" dirty="0" smtClean="0">
                <a:latin typeface="Helvetica" charset="0"/>
                <a:ea typeface="Helvetica" charset="0"/>
                <a:cs typeface="Helvetica" charset="0"/>
              </a:rPr>
              <a:t>Target DNA is doubled every amplification cycle</a:t>
            </a:r>
          </a:p>
          <a:p>
            <a:pPr marL="342900" indent="-342900">
              <a:buFont typeface="Arial" charset="0"/>
              <a:buChar char="•"/>
            </a:pPr>
            <a:endParaRPr lang="en-US" sz="2000" dirty="0" smtClean="0">
              <a:latin typeface="Helvetica" charset="0"/>
              <a:ea typeface="Helvetica" charset="0"/>
              <a:cs typeface="Helvetica" charset="0"/>
            </a:endParaRPr>
          </a:p>
          <a:p>
            <a:pPr marL="342900" indent="-342900">
              <a:buFont typeface="Arial" charset="0"/>
              <a:buChar char="•"/>
            </a:pPr>
            <a:endParaRPr lang="en-US" sz="2000" dirty="0" smtClean="0">
              <a:latin typeface="Helvetica" charset="0"/>
              <a:ea typeface="Helvetica" charset="0"/>
              <a:cs typeface="Helvetica" charset="0"/>
            </a:endParaRPr>
          </a:p>
          <a:p>
            <a:pPr marL="342900" indent="-342900">
              <a:buFont typeface="Arial" charset="0"/>
              <a:buChar char="•"/>
            </a:pPr>
            <a:r>
              <a:rPr lang="en-US" sz="2000" dirty="0" smtClean="0">
                <a:latin typeface="Helvetica" charset="0"/>
                <a:ea typeface="Helvetica" charset="0"/>
                <a:cs typeface="Helvetica" charset="0"/>
              </a:rPr>
              <a:t>Relative target DNA quantification depends on:</a:t>
            </a:r>
          </a:p>
          <a:p>
            <a:pPr marL="342900" indent="-342900">
              <a:buFont typeface="Arial" charset="0"/>
              <a:buChar char="•"/>
            </a:pPr>
            <a:endParaRPr lang="en-US" sz="2000" dirty="0" smtClean="0">
              <a:latin typeface="Helvetica" charset="0"/>
              <a:ea typeface="Helvetica" charset="0"/>
              <a:cs typeface="Helvetica" charset="0"/>
            </a:endParaRPr>
          </a:p>
          <a:p>
            <a:pPr marL="914400" lvl="1" indent="-457200">
              <a:buFont typeface="+mj-lt"/>
              <a:buAutoNum type="arabicPeriod"/>
            </a:pPr>
            <a:r>
              <a:rPr lang="en-US" sz="2000" dirty="0" smtClean="0">
                <a:solidFill>
                  <a:srgbClr val="C00000"/>
                </a:solidFill>
                <a:latin typeface="Helvetica" charset="0"/>
                <a:ea typeface="Helvetica" charset="0"/>
                <a:cs typeface="Helvetica" charset="0"/>
              </a:rPr>
              <a:t>Detection Threshold = 8</a:t>
            </a:r>
          </a:p>
          <a:p>
            <a:pPr marL="914400" lvl="1" indent="-457200">
              <a:buFont typeface="+mj-lt"/>
              <a:buAutoNum type="arabicPeriod"/>
            </a:pPr>
            <a:r>
              <a:rPr lang="en-US" sz="2000" dirty="0" smtClean="0">
                <a:latin typeface="Helvetica" charset="0"/>
                <a:ea typeface="Helvetica" charset="0"/>
                <a:cs typeface="Helvetica" charset="0"/>
              </a:rPr>
              <a:t>Limit of Detection (LOD)</a:t>
            </a:r>
            <a:endParaRPr lang="en-US" sz="2000" dirty="0">
              <a:latin typeface="Helvetica" charset="0"/>
              <a:ea typeface="Helvetica" charset="0"/>
              <a:cs typeface="Helvetica" charset="0"/>
            </a:endParaRPr>
          </a:p>
        </p:txBody>
      </p:sp>
    </p:spTree>
    <p:extLst>
      <p:ext uri="{BB962C8B-B14F-4D97-AF65-F5344CB8AC3E}">
        <p14:creationId xmlns:p14="http://schemas.microsoft.com/office/powerpoint/2010/main" val="11906381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16338" y="0"/>
            <a:ext cx="6954175" cy="6733960"/>
          </a:xfrm>
          <a:prstGeom prst="rect">
            <a:avLst/>
          </a:prstGeom>
        </p:spPr>
      </p:pic>
      <p:sp>
        <p:nvSpPr>
          <p:cNvPr id="3" name="TextBox 2"/>
          <p:cNvSpPr txBox="1"/>
          <p:nvPr/>
        </p:nvSpPr>
        <p:spPr>
          <a:xfrm>
            <a:off x="4823785" y="5541246"/>
            <a:ext cx="1245705" cy="338554"/>
          </a:xfrm>
          <a:prstGeom prst="rect">
            <a:avLst/>
          </a:prstGeom>
          <a:noFill/>
        </p:spPr>
        <p:txBody>
          <a:bodyPr wrap="square" rtlCol="0">
            <a:spAutoFit/>
          </a:bodyPr>
          <a:lstStyle/>
          <a:p>
            <a:r>
              <a:rPr lang="en-US" sz="1600" dirty="0" smtClean="0">
                <a:latin typeface="Helvetica" charset="0"/>
                <a:ea typeface="Helvetica" charset="0"/>
                <a:cs typeface="Helvetica" charset="0"/>
              </a:rPr>
              <a:t>1 copy = 2</a:t>
            </a:r>
            <a:r>
              <a:rPr lang="en-US" sz="1600" baseline="30000" dirty="0" smtClean="0">
                <a:latin typeface="Helvetica" charset="0"/>
                <a:ea typeface="Helvetica" charset="0"/>
                <a:cs typeface="Helvetica" charset="0"/>
              </a:rPr>
              <a:t>0</a:t>
            </a:r>
            <a:endParaRPr lang="en-US" sz="1600" dirty="0">
              <a:latin typeface="Helvetica" charset="0"/>
              <a:ea typeface="Helvetica" charset="0"/>
              <a:cs typeface="Helvetica" charset="0"/>
            </a:endParaRPr>
          </a:p>
        </p:txBody>
      </p:sp>
      <p:sp>
        <p:nvSpPr>
          <p:cNvPr id="4" name="TextBox 3"/>
          <p:cNvSpPr txBox="1"/>
          <p:nvPr/>
        </p:nvSpPr>
        <p:spPr>
          <a:xfrm>
            <a:off x="6578044" y="5541246"/>
            <a:ext cx="1444487" cy="338554"/>
          </a:xfrm>
          <a:prstGeom prst="rect">
            <a:avLst/>
          </a:prstGeom>
          <a:noFill/>
        </p:spPr>
        <p:txBody>
          <a:bodyPr wrap="square" rtlCol="0">
            <a:spAutoFit/>
          </a:bodyPr>
          <a:lstStyle/>
          <a:p>
            <a:r>
              <a:rPr lang="en-US" sz="1600" dirty="0">
                <a:latin typeface="Helvetica" charset="0"/>
                <a:ea typeface="Helvetica" charset="0"/>
                <a:cs typeface="Helvetica" charset="0"/>
              </a:rPr>
              <a:t>2</a:t>
            </a:r>
            <a:r>
              <a:rPr lang="en-US" sz="1600" dirty="0" smtClean="0">
                <a:latin typeface="Helvetica" charset="0"/>
                <a:ea typeface="Helvetica" charset="0"/>
                <a:cs typeface="Helvetica" charset="0"/>
              </a:rPr>
              <a:t> copies = 2</a:t>
            </a:r>
            <a:r>
              <a:rPr lang="en-US" sz="1600" baseline="30000" dirty="0">
                <a:latin typeface="Helvetica" charset="0"/>
                <a:ea typeface="Helvetica" charset="0"/>
                <a:cs typeface="Helvetica" charset="0"/>
              </a:rPr>
              <a:t>1</a:t>
            </a:r>
            <a:endParaRPr lang="en-US" sz="1600" dirty="0">
              <a:latin typeface="Helvetica" charset="0"/>
              <a:ea typeface="Helvetica" charset="0"/>
              <a:cs typeface="Helvetica" charset="0"/>
            </a:endParaRPr>
          </a:p>
        </p:txBody>
      </p:sp>
      <p:sp>
        <p:nvSpPr>
          <p:cNvPr id="5" name="TextBox 4"/>
          <p:cNvSpPr txBox="1"/>
          <p:nvPr/>
        </p:nvSpPr>
        <p:spPr>
          <a:xfrm>
            <a:off x="8531085" y="5541246"/>
            <a:ext cx="1437862" cy="338554"/>
          </a:xfrm>
          <a:prstGeom prst="rect">
            <a:avLst/>
          </a:prstGeom>
          <a:noFill/>
        </p:spPr>
        <p:txBody>
          <a:bodyPr wrap="square" rtlCol="0">
            <a:spAutoFit/>
          </a:bodyPr>
          <a:lstStyle/>
          <a:p>
            <a:r>
              <a:rPr lang="en-US" sz="1600" dirty="0" smtClean="0">
                <a:latin typeface="Helvetica" charset="0"/>
                <a:ea typeface="Helvetica" charset="0"/>
                <a:cs typeface="Helvetica" charset="0"/>
              </a:rPr>
              <a:t>4 copies = 2</a:t>
            </a:r>
            <a:r>
              <a:rPr lang="en-US" sz="1600" baseline="30000" dirty="0" smtClean="0">
                <a:latin typeface="Helvetica" charset="0"/>
                <a:ea typeface="Helvetica" charset="0"/>
                <a:cs typeface="Helvetica" charset="0"/>
              </a:rPr>
              <a:t>2</a:t>
            </a:r>
            <a:endParaRPr lang="en-US" sz="1600" dirty="0">
              <a:latin typeface="Helvetica" charset="0"/>
              <a:ea typeface="Helvetica" charset="0"/>
              <a:cs typeface="Helvetica" charset="0"/>
            </a:endParaRPr>
          </a:p>
        </p:txBody>
      </p:sp>
      <p:sp>
        <p:nvSpPr>
          <p:cNvPr id="6" name="TextBox 5"/>
          <p:cNvSpPr txBox="1"/>
          <p:nvPr/>
        </p:nvSpPr>
        <p:spPr>
          <a:xfrm>
            <a:off x="10416208" y="5541246"/>
            <a:ext cx="1431236" cy="338554"/>
          </a:xfrm>
          <a:prstGeom prst="rect">
            <a:avLst/>
          </a:prstGeom>
          <a:noFill/>
        </p:spPr>
        <p:txBody>
          <a:bodyPr wrap="square" rtlCol="0">
            <a:spAutoFit/>
          </a:bodyPr>
          <a:lstStyle/>
          <a:p>
            <a:r>
              <a:rPr lang="en-US" sz="1600" dirty="0">
                <a:latin typeface="Helvetica" charset="0"/>
                <a:ea typeface="Helvetica" charset="0"/>
                <a:cs typeface="Helvetica" charset="0"/>
              </a:rPr>
              <a:t>8</a:t>
            </a:r>
            <a:r>
              <a:rPr lang="en-US" sz="1600" dirty="0" smtClean="0">
                <a:latin typeface="Helvetica" charset="0"/>
                <a:ea typeface="Helvetica" charset="0"/>
                <a:cs typeface="Helvetica" charset="0"/>
              </a:rPr>
              <a:t> copies = 2</a:t>
            </a:r>
            <a:r>
              <a:rPr lang="en-US" sz="1600" baseline="30000" dirty="0">
                <a:latin typeface="Helvetica" charset="0"/>
                <a:ea typeface="Helvetica" charset="0"/>
                <a:cs typeface="Helvetica" charset="0"/>
              </a:rPr>
              <a:t>3</a:t>
            </a:r>
            <a:endParaRPr lang="en-US" sz="1600" dirty="0">
              <a:latin typeface="Helvetica" charset="0"/>
              <a:ea typeface="Helvetica" charset="0"/>
              <a:cs typeface="Helvetica" charset="0"/>
            </a:endParaRPr>
          </a:p>
        </p:txBody>
      </p:sp>
      <p:sp>
        <p:nvSpPr>
          <p:cNvPr id="7" name="TextBox 6"/>
          <p:cNvSpPr txBox="1"/>
          <p:nvPr/>
        </p:nvSpPr>
        <p:spPr>
          <a:xfrm>
            <a:off x="10302716" y="166580"/>
            <a:ext cx="1637494" cy="5713220"/>
          </a:xfrm>
          <a:prstGeom prst="rect">
            <a:avLst/>
          </a:prstGeom>
          <a:noFill/>
          <a:ln w="38100">
            <a:solidFill>
              <a:schemeClr val="accent2">
                <a:lumMod val="75000"/>
              </a:schemeClr>
            </a:solidFill>
          </a:ln>
        </p:spPr>
        <p:txBody>
          <a:bodyPr wrap="square" rtlCol="0">
            <a:spAutoFit/>
          </a:bodyPr>
          <a:lstStyle/>
          <a:p>
            <a:endParaRPr lang="en-US"/>
          </a:p>
        </p:txBody>
      </p:sp>
      <p:sp>
        <p:nvSpPr>
          <p:cNvPr id="8" name="TextBox 7"/>
          <p:cNvSpPr txBox="1"/>
          <p:nvPr/>
        </p:nvSpPr>
        <p:spPr>
          <a:xfrm>
            <a:off x="569844" y="371061"/>
            <a:ext cx="3644347" cy="523220"/>
          </a:xfrm>
          <a:prstGeom prst="rect">
            <a:avLst/>
          </a:prstGeom>
          <a:noFill/>
        </p:spPr>
        <p:txBody>
          <a:bodyPr wrap="square" rtlCol="0">
            <a:spAutoFit/>
          </a:bodyPr>
          <a:lstStyle/>
          <a:p>
            <a:r>
              <a:rPr lang="en-US" sz="2800" b="1" smtClean="0">
                <a:latin typeface="Helvetica" charset="0"/>
                <a:ea typeface="Helvetica" charset="0"/>
                <a:cs typeface="Helvetica" charset="0"/>
              </a:rPr>
              <a:t>qPCR quantification</a:t>
            </a:r>
            <a:endParaRPr lang="en-US" sz="2800" b="1">
              <a:latin typeface="Helvetica" charset="0"/>
              <a:ea typeface="Helvetica" charset="0"/>
              <a:cs typeface="Helvetica" charset="0"/>
            </a:endParaRPr>
          </a:p>
        </p:txBody>
      </p:sp>
      <p:sp>
        <p:nvSpPr>
          <p:cNvPr id="9" name="TextBox 8"/>
          <p:cNvSpPr txBox="1"/>
          <p:nvPr/>
        </p:nvSpPr>
        <p:spPr>
          <a:xfrm>
            <a:off x="569843" y="1524000"/>
            <a:ext cx="4015409" cy="2862322"/>
          </a:xfrm>
          <a:prstGeom prst="rect">
            <a:avLst/>
          </a:prstGeom>
          <a:noFill/>
        </p:spPr>
        <p:txBody>
          <a:bodyPr wrap="square" rtlCol="0">
            <a:spAutoFit/>
          </a:bodyPr>
          <a:lstStyle/>
          <a:p>
            <a:pPr marL="342900" indent="-342900">
              <a:buFont typeface="Arial" charset="0"/>
              <a:buChar char="•"/>
            </a:pPr>
            <a:r>
              <a:rPr lang="en-US" sz="2000" dirty="0" smtClean="0">
                <a:latin typeface="Helvetica" charset="0"/>
                <a:ea typeface="Helvetica" charset="0"/>
                <a:cs typeface="Helvetica" charset="0"/>
              </a:rPr>
              <a:t>Target DNA is doubled every amplification cycle</a:t>
            </a:r>
          </a:p>
          <a:p>
            <a:pPr marL="342900" indent="-342900">
              <a:buFont typeface="Arial" charset="0"/>
              <a:buChar char="•"/>
            </a:pPr>
            <a:endParaRPr lang="en-US" sz="2000" dirty="0" smtClean="0">
              <a:latin typeface="Helvetica" charset="0"/>
              <a:ea typeface="Helvetica" charset="0"/>
              <a:cs typeface="Helvetica" charset="0"/>
            </a:endParaRPr>
          </a:p>
          <a:p>
            <a:pPr marL="342900" indent="-342900">
              <a:buFont typeface="Arial" charset="0"/>
              <a:buChar char="•"/>
            </a:pPr>
            <a:endParaRPr lang="en-US" sz="2000" dirty="0" smtClean="0">
              <a:latin typeface="Helvetica" charset="0"/>
              <a:ea typeface="Helvetica" charset="0"/>
              <a:cs typeface="Helvetica" charset="0"/>
            </a:endParaRPr>
          </a:p>
          <a:p>
            <a:pPr marL="342900" indent="-342900">
              <a:buFont typeface="Arial" charset="0"/>
              <a:buChar char="•"/>
            </a:pPr>
            <a:r>
              <a:rPr lang="en-US" sz="2000" dirty="0" smtClean="0">
                <a:latin typeface="Helvetica" charset="0"/>
                <a:ea typeface="Helvetica" charset="0"/>
                <a:cs typeface="Helvetica" charset="0"/>
              </a:rPr>
              <a:t>Relative target DNA quantification depends on:</a:t>
            </a:r>
          </a:p>
          <a:p>
            <a:pPr marL="342900" indent="-342900">
              <a:buFont typeface="Arial" charset="0"/>
              <a:buChar char="•"/>
            </a:pPr>
            <a:endParaRPr lang="en-US" sz="2000" dirty="0" smtClean="0">
              <a:latin typeface="Helvetica" charset="0"/>
              <a:ea typeface="Helvetica" charset="0"/>
              <a:cs typeface="Helvetica" charset="0"/>
            </a:endParaRPr>
          </a:p>
          <a:p>
            <a:pPr marL="914400" lvl="1" indent="-457200">
              <a:buFont typeface="+mj-lt"/>
              <a:buAutoNum type="arabicPeriod"/>
            </a:pPr>
            <a:r>
              <a:rPr lang="en-US" sz="2000" dirty="0" smtClean="0">
                <a:solidFill>
                  <a:srgbClr val="C00000"/>
                </a:solidFill>
                <a:latin typeface="Helvetica" charset="0"/>
                <a:ea typeface="Helvetica" charset="0"/>
                <a:cs typeface="Helvetica" charset="0"/>
              </a:rPr>
              <a:t>Detection Threshold = 8</a:t>
            </a:r>
          </a:p>
          <a:p>
            <a:pPr marL="914400" lvl="1" indent="-457200">
              <a:buFont typeface="+mj-lt"/>
              <a:buAutoNum type="arabicPeriod"/>
            </a:pPr>
            <a:r>
              <a:rPr lang="en-US" sz="2000" dirty="0" smtClean="0">
                <a:solidFill>
                  <a:srgbClr val="0070C0"/>
                </a:solidFill>
                <a:latin typeface="Helvetica" charset="0"/>
                <a:ea typeface="Helvetica" charset="0"/>
                <a:cs typeface="Helvetica" charset="0"/>
              </a:rPr>
              <a:t>Limit of Detection (LOD)</a:t>
            </a:r>
            <a:endParaRPr lang="en-US" sz="2000" dirty="0">
              <a:solidFill>
                <a:srgbClr val="0070C0"/>
              </a:solidFill>
              <a:latin typeface="Helvetica" charset="0"/>
              <a:ea typeface="Helvetica" charset="0"/>
              <a:cs typeface="Helvetica" charset="0"/>
            </a:endParaRPr>
          </a:p>
        </p:txBody>
      </p:sp>
      <p:sp>
        <p:nvSpPr>
          <p:cNvPr id="10" name="TextBox 9"/>
          <p:cNvSpPr txBox="1"/>
          <p:nvPr/>
        </p:nvSpPr>
        <p:spPr>
          <a:xfrm>
            <a:off x="10302716" y="5989983"/>
            <a:ext cx="1637494" cy="622852"/>
          </a:xfrm>
          <a:prstGeom prst="rect">
            <a:avLst/>
          </a:prstGeom>
          <a:noFill/>
          <a:ln w="38100">
            <a:solidFill>
              <a:srgbClr val="0070C0"/>
            </a:solidFill>
          </a:ln>
        </p:spPr>
        <p:txBody>
          <a:bodyPr wrap="square" rtlCol="0">
            <a:spAutoFit/>
          </a:bodyPr>
          <a:lstStyle/>
          <a:p>
            <a:endParaRPr lang="en-US" dirty="0"/>
          </a:p>
        </p:txBody>
      </p:sp>
      <p:sp>
        <p:nvSpPr>
          <p:cNvPr id="11" name="TextBox 10"/>
          <p:cNvSpPr txBox="1"/>
          <p:nvPr/>
        </p:nvSpPr>
        <p:spPr>
          <a:xfrm>
            <a:off x="4263445" y="3959708"/>
            <a:ext cx="1274701" cy="400110"/>
          </a:xfrm>
          <a:prstGeom prst="rect">
            <a:avLst/>
          </a:prstGeom>
          <a:noFill/>
        </p:spPr>
        <p:txBody>
          <a:bodyPr wrap="square" rtlCol="0">
            <a:spAutoFit/>
          </a:bodyPr>
          <a:lstStyle/>
          <a:p>
            <a:r>
              <a:rPr lang="en-US" sz="2000" smtClean="0">
                <a:solidFill>
                  <a:srgbClr val="0070C0"/>
                </a:solidFill>
                <a:latin typeface="Helvetica" charset="0"/>
                <a:ea typeface="Helvetica" charset="0"/>
                <a:cs typeface="Helvetica" charset="0"/>
              </a:rPr>
              <a:t>= </a:t>
            </a:r>
            <a:r>
              <a:rPr lang="en-US" sz="2000" dirty="0" smtClean="0">
                <a:solidFill>
                  <a:srgbClr val="0070C0"/>
                </a:solidFill>
                <a:latin typeface="Helvetica" charset="0"/>
                <a:ea typeface="Helvetica" charset="0"/>
                <a:cs typeface="Helvetica" charset="0"/>
              </a:rPr>
              <a:t>cycle 3</a:t>
            </a:r>
            <a:endParaRPr lang="en-US" sz="2000" dirty="0">
              <a:solidFill>
                <a:srgbClr val="0070C0"/>
              </a:solidFill>
              <a:latin typeface="Helvetica" charset="0"/>
              <a:ea typeface="Helvetica" charset="0"/>
              <a:cs typeface="Helvetica" charset="0"/>
            </a:endParaRPr>
          </a:p>
        </p:txBody>
      </p:sp>
    </p:spTree>
    <p:extLst>
      <p:ext uri="{BB962C8B-B14F-4D97-AF65-F5344CB8AC3E}">
        <p14:creationId xmlns:p14="http://schemas.microsoft.com/office/powerpoint/2010/main" val="1260915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59338" b="11245"/>
          <a:stretch/>
        </p:blipFill>
        <p:spPr>
          <a:xfrm>
            <a:off x="5473140" y="0"/>
            <a:ext cx="2827724" cy="5976730"/>
          </a:xfrm>
          <a:prstGeom prst="rect">
            <a:avLst/>
          </a:prstGeom>
        </p:spPr>
      </p:pic>
      <p:sp>
        <p:nvSpPr>
          <p:cNvPr id="5" name="TextBox 4"/>
          <p:cNvSpPr txBox="1"/>
          <p:nvPr/>
        </p:nvSpPr>
        <p:spPr>
          <a:xfrm>
            <a:off x="4754209" y="5541246"/>
            <a:ext cx="1437862" cy="338554"/>
          </a:xfrm>
          <a:prstGeom prst="rect">
            <a:avLst/>
          </a:prstGeom>
          <a:noFill/>
        </p:spPr>
        <p:txBody>
          <a:bodyPr wrap="square" rtlCol="0">
            <a:spAutoFit/>
          </a:bodyPr>
          <a:lstStyle/>
          <a:p>
            <a:r>
              <a:rPr lang="en-US" sz="1600" dirty="0" smtClean="0">
                <a:latin typeface="Helvetica" charset="0"/>
                <a:ea typeface="Helvetica" charset="0"/>
                <a:cs typeface="Helvetica" charset="0"/>
              </a:rPr>
              <a:t>4 copies = 2</a:t>
            </a:r>
            <a:r>
              <a:rPr lang="en-US" sz="1600" baseline="30000" dirty="0" smtClean="0">
                <a:latin typeface="Helvetica" charset="0"/>
                <a:ea typeface="Helvetica" charset="0"/>
                <a:cs typeface="Helvetica" charset="0"/>
              </a:rPr>
              <a:t>2</a:t>
            </a:r>
            <a:endParaRPr lang="en-US" sz="1600" dirty="0">
              <a:latin typeface="Helvetica" charset="0"/>
              <a:ea typeface="Helvetica" charset="0"/>
              <a:cs typeface="Helvetica" charset="0"/>
            </a:endParaRPr>
          </a:p>
        </p:txBody>
      </p:sp>
      <p:sp>
        <p:nvSpPr>
          <p:cNvPr id="6" name="TextBox 5"/>
          <p:cNvSpPr txBox="1"/>
          <p:nvPr/>
        </p:nvSpPr>
        <p:spPr>
          <a:xfrm>
            <a:off x="6530849" y="5541246"/>
            <a:ext cx="1431236" cy="338554"/>
          </a:xfrm>
          <a:prstGeom prst="rect">
            <a:avLst/>
          </a:prstGeom>
          <a:noFill/>
        </p:spPr>
        <p:txBody>
          <a:bodyPr wrap="square" rtlCol="0">
            <a:spAutoFit/>
          </a:bodyPr>
          <a:lstStyle/>
          <a:p>
            <a:r>
              <a:rPr lang="en-US" sz="1600" dirty="0">
                <a:latin typeface="Helvetica" charset="0"/>
                <a:ea typeface="Helvetica" charset="0"/>
                <a:cs typeface="Helvetica" charset="0"/>
              </a:rPr>
              <a:t>8</a:t>
            </a:r>
            <a:r>
              <a:rPr lang="en-US" sz="1600" dirty="0" smtClean="0">
                <a:latin typeface="Helvetica" charset="0"/>
                <a:ea typeface="Helvetica" charset="0"/>
                <a:cs typeface="Helvetica" charset="0"/>
              </a:rPr>
              <a:t> copies = 2</a:t>
            </a:r>
            <a:r>
              <a:rPr lang="en-US" sz="1600" baseline="30000" dirty="0">
                <a:latin typeface="Helvetica" charset="0"/>
                <a:ea typeface="Helvetica" charset="0"/>
                <a:cs typeface="Helvetica" charset="0"/>
              </a:rPr>
              <a:t>3</a:t>
            </a:r>
            <a:endParaRPr lang="en-US" sz="1600" dirty="0">
              <a:latin typeface="Helvetica" charset="0"/>
              <a:ea typeface="Helvetica" charset="0"/>
              <a:cs typeface="Helvetica" charset="0"/>
            </a:endParaRPr>
          </a:p>
        </p:txBody>
      </p:sp>
      <p:pic>
        <p:nvPicPr>
          <p:cNvPr id="7" name="Picture 6"/>
          <p:cNvPicPr>
            <a:picLocks noChangeAspect="1"/>
          </p:cNvPicPr>
          <p:nvPr/>
        </p:nvPicPr>
        <p:blipFill rotWithShape="1">
          <a:blip r:embed="rId3"/>
          <a:srcRect t="88755" r="60516"/>
          <a:stretch/>
        </p:blipFill>
        <p:spPr>
          <a:xfrm>
            <a:off x="5216338" y="5976730"/>
            <a:ext cx="2745747" cy="757230"/>
          </a:xfrm>
          <a:prstGeom prst="rect">
            <a:avLst/>
          </a:prstGeom>
        </p:spPr>
      </p:pic>
      <p:pic>
        <p:nvPicPr>
          <p:cNvPr id="8" name="Picture 7"/>
          <p:cNvPicPr>
            <a:picLocks noChangeAspect="1"/>
          </p:cNvPicPr>
          <p:nvPr/>
        </p:nvPicPr>
        <p:blipFill rotWithShape="1">
          <a:blip r:embed="rId3"/>
          <a:srcRect l="89066" t="88755"/>
          <a:stretch/>
        </p:blipFill>
        <p:spPr>
          <a:xfrm>
            <a:off x="7838691" y="5976730"/>
            <a:ext cx="760391" cy="757230"/>
          </a:xfrm>
          <a:prstGeom prst="rect">
            <a:avLst/>
          </a:prstGeom>
        </p:spPr>
      </p:pic>
      <p:sp>
        <p:nvSpPr>
          <p:cNvPr id="9" name="TextBox 8"/>
          <p:cNvSpPr txBox="1"/>
          <p:nvPr/>
        </p:nvSpPr>
        <p:spPr>
          <a:xfrm>
            <a:off x="569844" y="371061"/>
            <a:ext cx="3644347" cy="523220"/>
          </a:xfrm>
          <a:prstGeom prst="rect">
            <a:avLst/>
          </a:prstGeom>
          <a:noFill/>
        </p:spPr>
        <p:txBody>
          <a:bodyPr wrap="square" rtlCol="0">
            <a:spAutoFit/>
          </a:bodyPr>
          <a:lstStyle/>
          <a:p>
            <a:r>
              <a:rPr lang="en-US" sz="2800" b="1" smtClean="0">
                <a:latin typeface="Helvetica" charset="0"/>
                <a:ea typeface="Helvetica" charset="0"/>
                <a:cs typeface="Helvetica" charset="0"/>
              </a:rPr>
              <a:t>qPCR quantification</a:t>
            </a:r>
            <a:endParaRPr lang="en-US" sz="2800" b="1">
              <a:latin typeface="Helvetica" charset="0"/>
              <a:ea typeface="Helvetica" charset="0"/>
              <a:cs typeface="Helvetica" charset="0"/>
            </a:endParaRPr>
          </a:p>
        </p:txBody>
      </p:sp>
    </p:spTree>
    <p:extLst>
      <p:ext uri="{BB962C8B-B14F-4D97-AF65-F5344CB8AC3E}">
        <p14:creationId xmlns:p14="http://schemas.microsoft.com/office/powerpoint/2010/main" val="20771588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59338" b="11245"/>
          <a:stretch/>
        </p:blipFill>
        <p:spPr>
          <a:xfrm>
            <a:off x="5473140" y="0"/>
            <a:ext cx="2827724" cy="5976730"/>
          </a:xfrm>
          <a:prstGeom prst="rect">
            <a:avLst/>
          </a:prstGeom>
        </p:spPr>
      </p:pic>
      <p:sp>
        <p:nvSpPr>
          <p:cNvPr id="5" name="TextBox 4"/>
          <p:cNvSpPr txBox="1"/>
          <p:nvPr/>
        </p:nvSpPr>
        <p:spPr>
          <a:xfrm>
            <a:off x="4754209" y="5541246"/>
            <a:ext cx="1437862" cy="338554"/>
          </a:xfrm>
          <a:prstGeom prst="rect">
            <a:avLst/>
          </a:prstGeom>
          <a:noFill/>
          <a:ln w="38100">
            <a:solidFill>
              <a:schemeClr val="accent2">
                <a:lumMod val="75000"/>
              </a:schemeClr>
            </a:solidFill>
          </a:ln>
        </p:spPr>
        <p:txBody>
          <a:bodyPr wrap="square" rtlCol="0">
            <a:spAutoFit/>
          </a:bodyPr>
          <a:lstStyle/>
          <a:p>
            <a:r>
              <a:rPr lang="en-US" sz="1600" dirty="0" smtClean="0">
                <a:latin typeface="Helvetica" charset="0"/>
                <a:ea typeface="Helvetica" charset="0"/>
                <a:cs typeface="Helvetica" charset="0"/>
              </a:rPr>
              <a:t>4 copies = 2</a:t>
            </a:r>
            <a:r>
              <a:rPr lang="en-US" sz="1600" baseline="30000" dirty="0" smtClean="0">
                <a:latin typeface="Helvetica" charset="0"/>
                <a:ea typeface="Helvetica" charset="0"/>
                <a:cs typeface="Helvetica" charset="0"/>
              </a:rPr>
              <a:t>2</a:t>
            </a:r>
            <a:endParaRPr lang="en-US" sz="1600" dirty="0">
              <a:latin typeface="Helvetica" charset="0"/>
              <a:ea typeface="Helvetica" charset="0"/>
              <a:cs typeface="Helvetica" charset="0"/>
            </a:endParaRPr>
          </a:p>
        </p:txBody>
      </p:sp>
      <p:sp>
        <p:nvSpPr>
          <p:cNvPr id="6" name="TextBox 5"/>
          <p:cNvSpPr txBox="1"/>
          <p:nvPr/>
        </p:nvSpPr>
        <p:spPr>
          <a:xfrm>
            <a:off x="6530849" y="5541246"/>
            <a:ext cx="1431236" cy="338554"/>
          </a:xfrm>
          <a:prstGeom prst="rect">
            <a:avLst/>
          </a:prstGeom>
          <a:noFill/>
        </p:spPr>
        <p:txBody>
          <a:bodyPr wrap="square" rtlCol="0">
            <a:spAutoFit/>
          </a:bodyPr>
          <a:lstStyle/>
          <a:p>
            <a:r>
              <a:rPr lang="en-US" sz="1600" dirty="0">
                <a:latin typeface="Helvetica" charset="0"/>
                <a:ea typeface="Helvetica" charset="0"/>
                <a:cs typeface="Helvetica" charset="0"/>
              </a:rPr>
              <a:t>8</a:t>
            </a:r>
            <a:r>
              <a:rPr lang="en-US" sz="1600" dirty="0" smtClean="0">
                <a:latin typeface="Helvetica" charset="0"/>
                <a:ea typeface="Helvetica" charset="0"/>
                <a:cs typeface="Helvetica" charset="0"/>
              </a:rPr>
              <a:t> copies = 2</a:t>
            </a:r>
            <a:r>
              <a:rPr lang="en-US" sz="1600" baseline="30000" dirty="0">
                <a:latin typeface="Helvetica" charset="0"/>
                <a:ea typeface="Helvetica" charset="0"/>
                <a:cs typeface="Helvetica" charset="0"/>
              </a:rPr>
              <a:t>3</a:t>
            </a:r>
            <a:endParaRPr lang="en-US" sz="1600" dirty="0">
              <a:latin typeface="Helvetica" charset="0"/>
              <a:ea typeface="Helvetica" charset="0"/>
              <a:cs typeface="Helvetica" charset="0"/>
            </a:endParaRPr>
          </a:p>
        </p:txBody>
      </p:sp>
      <p:pic>
        <p:nvPicPr>
          <p:cNvPr id="7" name="Picture 6"/>
          <p:cNvPicPr>
            <a:picLocks noChangeAspect="1"/>
          </p:cNvPicPr>
          <p:nvPr/>
        </p:nvPicPr>
        <p:blipFill rotWithShape="1">
          <a:blip r:embed="rId3"/>
          <a:srcRect t="88755" r="60516"/>
          <a:stretch/>
        </p:blipFill>
        <p:spPr>
          <a:xfrm>
            <a:off x="5216338" y="5976730"/>
            <a:ext cx="2745747" cy="757230"/>
          </a:xfrm>
          <a:prstGeom prst="rect">
            <a:avLst/>
          </a:prstGeom>
        </p:spPr>
      </p:pic>
      <p:pic>
        <p:nvPicPr>
          <p:cNvPr id="8" name="Picture 7"/>
          <p:cNvPicPr>
            <a:picLocks noChangeAspect="1"/>
          </p:cNvPicPr>
          <p:nvPr/>
        </p:nvPicPr>
        <p:blipFill rotWithShape="1">
          <a:blip r:embed="rId3"/>
          <a:srcRect l="89066" t="88755"/>
          <a:stretch/>
        </p:blipFill>
        <p:spPr>
          <a:xfrm>
            <a:off x="7838691" y="5976730"/>
            <a:ext cx="760391" cy="757230"/>
          </a:xfrm>
          <a:prstGeom prst="rect">
            <a:avLst/>
          </a:prstGeom>
        </p:spPr>
      </p:pic>
      <p:sp>
        <p:nvSpPr>
          <p:cNvPr id="9" name="TextBox 8"/>
          <p:cNvSpPr txBox="1"/>
          <p:nvPr/>
        </p:nvSpPr>
        <p:spPr>
          <a:xfrm>
            <a:off x="569844" y="371061"/>
            <a:ext cx="3644347" cy="523220"/>
          </a:xfrm>
          <a:prstGeom prst="rect">
            <a:avLst/>
          </a:prstGeom>
          <a:noFill/>
        </p:spPr>
        <p:txBody>
          <a:bodyPr wrap="square" rtlCol="0">
            <a:spAutoFit/>
          </a:bodyPr>
          <a:lstStyle/>
          <a:p>
            <a:r>
              <a:rPr lang="en-US" sz="2800" b="1" smtClean="0">
                <a:latin typeface="Helvetica" charset="0"/>
                <a:ea typeface="Helvetica" charset="0"/>
                <a:cs typeface="Helvetica" charset="0"/>
              </a:rPr>
              <a:t>qPCR quantification</a:t>
            </a:r>
            <a:endParaRPr lang="en-US" sz="2800" b="1">
              <a:latin typeface="Helvetica" charset="0"/>
              <a:ea typeface="Helvetica" charset="0"/>
              <a:cs typeface="Helvetica" charset="0"/>
            </a:endParaRPr>
          </a:p>
        </p:txBody>
      </p:sp>
      <p:sp>
        <p:nvSpPr>
          <p:cNvPr id="10" name="TextBox 9"/>
          <p:cNvSpPr txBox="1"/>
          <p:nvPr/>
        </p:nvSpPr>
        <p:spPr>
          <a:xfrm>
            <a:off x="149896" y="5453510"/>
            <a:ext cx="3723860" cy="523220"/>
          </a:xfrm>
          <a:prstGeom prst="rect">
            <a:avLst/>
          </a:prstGeom>
          <a:noFill/>
          <a:ln w="38100">
            <a:solidFill>
              <a:schemeClr val="accent2">
                <a:lumMod val="75000"/>
              </a:schemeClr>
            </a:solidFill>
          </a:ln>
        </p:spPr>
        <p:txBody>
          <a:bodyPr wrap="square" rtlCol="0">
            <a:spAutoFit/>
          </a:bodyPr>
          <a:lstStyle/>
          <a:p>
            <a:r>
              <a:rPr lang="en-US" sz="2800" dirty="0" smtClean="0">
                <a:latin typeface="Helvetica" charset="0"/>
                <a:ea typeface="Helvetica" charset="0"/>
                <a:cs typeface="Helvetica" charset="0"/>
              </a:rPr>
              <a:t>2</a:t>
            </a:r>
            <a:r>
              <a:rPr lang="en-US" sz="2800" baseline="30000" dirty="0" smtClean="0">
                <a:latin typeface="Helvetica" charset="0"/>
                <a:ea typeface="Helvetica" charset="0"/>
                <a:cs typeface="Helvetica" charset="0"/>
              </a:rPr>
              <a:t>(LOD - threshold cycle)</a:t>
            </a:r>
            <a:r>
              <a:rPr lang="en-US" sz="2800" dirty="0" smtClean="0">
                <a:latin typeface="Helvetica" charset="0"/>
                <a:ea typeface="Helvetica" charset="0"/>
                <a:cs typeface="Helvetica" charset="0"/>
              </a:rPr>
              <a:t> = 2</a:t>
            </a:r>
            <a:r>
              <a:rPr lang="en-US" sz="2800" baseline="30000" dirty="0">
                <a:latin typeface="Helvetica" charset="0"/>
                <a:ea typeface="Helvetica" charset="0"/>
                <a:cs typeface="Helvetica" charset="0"/>
              </a:rPr>
              <a:t>2</a:t>
            </a:r>
            <a:r>
              <a:rPr lang="en-US" sz="2800" dirty="0" smtClean="0">
                <a:latin typeface="Helvetica" charset="0"/>
                <a:ea typeface="Helvetica" charset="0"/>
                <a:cs typeface="Helvetica" charset="0"/>
              </a:rPr>
              <a:t> </a:t>
            </a:r>
            <a:endParaRPr lang="en-US" sz="2800" dirty="0">
              <a:latin typeface="Helvetica" charset="0"/>
              <a:ea typeface="Helvetica" charset="0"/>
              <a:cs typeface="Helvetica" charset="0"/>
            </a:endParaRPr>
          </a:p>
        </p:txBody>
      </p:sp>
      <p:cxnSp>
        <p:nvCxnSpPr>
          <p:cNvPr id="11" name="Straight Arrow Connector 10"/>
          <p:cNvCxnSpPr/>
          <p:nvPr/>
        </p:nvCxnSpPr>
        <p:spPr>
          <a:xfrm flipH="1" flipV="1">
            <a:off x="4002157" y="5710523"/>
            <a:ext cx="583095" cy="116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76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6520" y="129313"/>
            <a:ext cx="2743200" cy="584775"/>
          </a:xfrm>
          <a:prstGeom prst="rect">
            <a:avLst/>
          </a:prstGeom>
          <a:noFill/>
        </p:spPr>
        <p:txBody>
          <a:bodyPr wrap="square" rtlCol="0">
            <a:spAutoFit/>
          </a:bodyPr>
          <a:lstStyle/>
          <a:p>
            <a:r>
              <a:rPr lang="en-US" sz="3200" b="1" dirty="0" smtClean="0">
                <a:latin typeface="Helvetica" charset="0"/>
                <a:ea typeface="Helvetica" charset="0"/>
                <a:cs typeface="Helvetica" charset="0"/>
              </a:rPr>
              <a:t>Data points</a:t>
            </a:r>
            <a:endParaRPr lang="en-US" sz="3200" b="1" dirty="0">
              <a:latin typeface="Helvetica" charset="0"/>
              <a:ea typeface="Helvetica" charset="0"/>
              <a:cs typeface="Helvetica" charset="0"/>
            </a:endParaRPr>
          </a:p>
        </p:txBody>
      </p:sp>
      <p:sp>
        <p:nvSpPr>
          <p:cNvPr id="4" name="TextBox 3"/>
          <p:cNvSpPr txBox="1"/>
          <p:nvPr/>
        </p:nvSpPr>
        <p:spPr>
          <a:xfrm>
            <a:off x="6642653" y="2543658"/>
            <a:ext cx="4660900" cy="3877985"/>
          </a:xfrm>
          <a:prstGeom prst="rect">
            <a:avLst/>
          </a:prstGeom>
          <a:noFill/>
        </p:spPr>
        <p:txBody>
          <a:bodyPr wrap="square" rtlCol="0">
            <a:spAutoFit/>
          </a:bodyPr>
          <a:lstStyle/>
          <a:p>
            <a:pPr marL="342900" indent="-342900">
              <a:buFont typeface="Arial" charset="0"/>
              <a:buChar char="•"/>
            </a:pPr>
            <a:r>
              <a:rPr lang="en-US" sz="2600" u="sng" dirty="0">
                <a:latin typeface="Helvetica" charset="0"/>
                <a:ea typeface="Helvetica" charset="0"/>
                <a:cs typeface="Helvetica" charset="0"/>
              </a:rPr>
              <a:t>2</a:t>
            </a:r>
            <a:r>
              <a:rPr lang="en-US" sz="2600" u="sng" dirty="0" smtClean="0">
                <a:latin typeface="Helvetica" charset="0"/>
                <a:ea typeface="Helvetica" charset="0"/>
                <a:cs typeface="Helvetica" charset="0"/>
              </a:rPr>
              <a:t> </a:t>
            </a:r>
            <a:r>
              <a:rPr lang="en-US" sz="2600" u="sng" dirty="0">
                <a:latin typeface="Helvetica" charset="0"/>
                <a:ea typeface="Helvetica" charset="0"/>
                <a:cs typeface="Helvetica" charset="0"/>
              </a:rPr>
              <a:t>probes</a:t>
            </a:r>
            <a:r>
              <a:rPr lang="en-US" sz="2600" dirty="0">
                <a:latin typeface="Helvetica" charset="0"/>
                <a:ea typeface="Helvetica" charset="0"/>
                <a:cs typeface="Helvetica" charset="0"/>
              </a:rPr>
              <a:t>:</a:t>
            </a:r>
          </a:p>
          <a:p>
            <a:pPr marL="800100" lvl="1" indent="-342900">
              <a:buFont typeface="Arial" charset="0"/>
              <a:buChar char="•"/>
            </a:pPr>
            <a:r>
              <a:rPr lang="en-US" sz="2400" dirty="0" smtClean="0">
                <a:latin typeface="Helvetica" charset="0"/>
                <a:ea typeface="Helvetica" charset="0"/>
                <a:cs typeface="Helvetica" charset="0"/>
              </a:rPr>
              <a:t>insulin 12-20 (12)</a:t>
            </a:r>
          </a:p>
          <a:p>
            <a:pPr marL="800100" lvl="1" indent="-342900">
              <a:buFont typeface="Arial" charset="0"/>
              <a:buChar char="•"/>
            </a:pPr>
            <a:r>
              <a:rPr lang="en-US" sz="2400" dirty="0" smtClean="0">
                <a:latin typeface="Helvetica" charset="0"/>
                <a:ea typeface="Helvetica" charset="0"/>
                <a:cs typeface="Helvetica" charset="0"/>
              </a:rPr>
              <a:t>insulin 13-21 (13)</a:t>
            </a:r>
          </a:p>
          <a:p>
            <a:pPr marL="342900" indent="-342900">
              <a:buFont typeface="Arial" charset="0"/>
              <a:buChar char="•"/>
            </a:pPr>
            <a:r>
              <a:rPr lang="en-US" sz="2600" u="sng" dirty="0">
                <a:latin typeface="Helvetica" charset="0"/>
                <a:ea typeface="Helvetica" charset="0"/>
                <a:cs typeface="Helvetica" charset="0"/>
              </a:rPr>
              <a:t>3</a:t>
            </a:r>
            <a:r>
              <a:rPr lang="en-US" sz="2600" u="sng" dirty="0" smtClean="0">
                <a:latin typeface="Helvetica" charset="0"/>
                <a:ea typeface="Helvetica" charset="0"/>
                <a:cs typeface="Helvetica" charset="0"/>
              </a:rPr>
              <a:t> </a:t>
            </a:r>
            <a:r>
              <a:rPr lang="en-US" sz="2600" u="sng" dirty="0">
                <a:latin typeface="Helvetica" charset="0"/>
                <a:ea typeface="Helvetica" charset="0"/>
                <a:cs typeface="Helvetica" charset="0"/>
              </a:rPr>
              <a:t>tissues</a:t>
            </a:r>
            <a:r>
              <a:rPr lang="en-US" sz="2600" dirty="0">
                <a:latin typeface="Helvetica" charset="0"/>
                <a:ea typeface="Helvetica" charset="0"/>
                <a:cs typeface="Helvetica" charset="0"/>
              </a:rPr>
              <a:t>: </a:t>
            </a:r>
          </a:p>
          <a:p>
            <a:pPr marL="800100" lvl="1" indent="-342900">
              <a:buFont typeface="Arial" charset="0"/>
              <a:buChar char="•"/>
            </a:pPr>
            <a:r>
              <a:rPr lang="en-US" sz="2400" dirty="0">
                <a:latin typeface="Helvetica" charset="0"/>
                <a:ea typeface="Helvetica" charset="0"/>
                <a:cs typeface="Helvetica" charset="0"/>
              </a:rPr>
              <a:t>pancreatic islet</a:t>
            </a:r>
          </a:p>
          <a:p>
            <a:pPr marL="800100" lvl="1" indent="-342900">
              <a:buFont typeface="Arial" charset="0"/>
              <a:buChar char="•"/>
            </a:pPr>
            <a:r>
              <a:rPr lang="en-US" sz="2400" dirty="0">
                <a:latin typeface="Helvetica" charset="0"/>
                <a:ea typeface="Helvetica" charset="0"/>
                <a:cs typeface="Helvetica" charset="0"/>
              </a:rPr>
              <a:t>pancreatic lymph node</a:t>
            </a:r>
          </a:p>
          <a:p>
            <a:pPr marL="800100" lvl="1" indent="-342900">
              <a:buFont typeface="Arial" charset="0"/>
              <a:buChar char="•"/>
            </a:pPr>
            <a:r>
              <a:rPr lang="en-US" sz="2400" dirty="0" smtClean="0">
                <a:latin typeface="Helvetica" charset="0"/>
                <a:ea typeface="Helvetica" charset="0"/>
                <a:cs typeface="Helvetica" charset="0"/>
              </a:rPr>
              <a:t>spleen</a:t>
            </a:r>
            <a:endParaRPr lang="en-US" sz="2400" dirty="0">
              <a:latin typeface="Helvetica" charset="0"/>
              <a:ea typeface="Helvetica" charset="0"/>
              <a:cs typeface="Helvetica" charset="0"/>
            </a:endParaRPr>
          </a:p>
          <a:p>
            <a:pPr marL="342900" indent="-342900">
              <a:buFont typeface="Arial" charset="0"/>
              <a:buChar char="•"/>
            </a:pPr>
            <a:r>
              <a:rPr lang="en-US" sz="2600" u="sng" dirty="0" smtClean="0">
                <a:latin typeface="Helvetica" charset="0"/>
                <a:ea typeface="Helvetica" charset="0"/>
                <a:cs typeface="Helvetica" charset="0"/>
              </a:rPr>
              <a:t>2 </a:t>
            </a:r>
            <a:r>
              <a:rPr lang="en-US" sz="2600" u="sng" dirty="0">
                <a:latin typeface="Helvetica" charset="0"/>
                <a:ea typeface="Helvetica" charset="0"/>
                <a:cs typeface="Helvetica" charset="0"/>
              </a:rPr>
              <a:t>time points</a:t>
            </a:r>
            <a:r>
              <a:rPr lang="en-US" sz="2600" dirty="0">
                <a:latin typeface="Helvetica" charset="0"/>
                <a:ea typeface="Helvetica" charset="0"/>
                <a:cs typeface="Helvetica" charset="0"/>
              </a:rPr>
              <a:t>: </a:t>
            </a:r>
          </a:p>
          <a:p>
            <a:pPr marL="800100" lvl="1" indent="-342900">
              <a:buFont typeface="Arial" charset="0"/>
              <a:buChar char="•"/>
            </a:pPr>
            <a:r>
              <a:rPr lang="en-US" sz="2400" dirty="0">
                <a:latin typeface="Helvetica" charset="0"/>
                <a:ea typeface="Helvetica" charset="0"/>
                <a:cs typeface="Helvetica" charset="0"/>
              </a:rPr>
              <a:t>6 weeks (early) </a:t>
            </a:r>
          </a:p>
          <a:p>
            <a:pPr marL="800100" lvl="1" indent="-342900">
              <a:buFont typeface="Arial" charset="0"/>
              <a:buChar char="•"/>
            </a:pPr>
            <a:r>
              <a:rPr lang="en-US" sz="2400" dirty="0">
                <a:latin typeface="Helvetica" charset="0"/>
                <a:ea typeface="Helvetica" charset="0"/>
                <a:cs typeface="Helvetica" charset="0"/>
              </a:rPr>
              <a:t>12 weeks (late)</a:t>
            </a:r>
          </a:p>
        </p:txBody>
      </p:sp>
      <p:pic>
        <p:nvPicPr>
          <p:cNvPr id="5" name="Picture 4"/>
          <p:cNvPicPr>
            <a:picLocks noChangeAspect="1"/>
          </p:cNvPicPr>
          <p:nvPr/>
        </p:nvPicPr>
        <p:blipFill>
          <a:blip r:embed="rId2"/>
          <a:stretch>
            <a:fillRect/>
          </a:stretch>
        </p:blipFill>
        <p:spPr>
          <a:xfrm>
            <a:off x="889000" y="4127500"/>
            <a:ext cx="4838700" cy="2730500"/>
          </a:xfrm>
          <a:prstGeom prst="rect">
            <a:avLst/>
          </a:prstGeom>
        </p:spPr>
      </p:pic>
      <p:sp>
        <p:nvSpPr>
          <p:cNvPr id="3" name="TextBox 2"/>
          <p:cNvSpPr txBox="1"/>
          <p:nvPr/>
        </p:nvSpPr>
        <p:spPr>
          <a:xfrm>
            <a:off x="646520" y="876323"/>
            <a:ext cx="4165600" cy="3477875"/>
          </a:xfrm>
          <a:prstGeom prst="rect">
            <a:avLst/>
          </a:prstGeom>
          <a:noFill/>
        </p:spPr>
        <p:txBody>
          <a:bodyPr wrap="square" rtlCol="0">
            <a:spAutoFit/>
          </a:bodyPr>
          <a:lstStyle/>
          <a:p>
            <a:pPr marL="342900" indent="-342900">
              <a:buFont typeface="Arial" charset="0"/>
              <a:buChar char="•"/>
            </a:pPr>
            <a:r>
              <a:rPr lang="en-US" sz="2600" u="sng" dirty="0" smtClean="0">
                <a:latin typeface="Helvetica" charset="0"/>
                <a:ea typeface="Helvetica" charset="0"/>
                <a:cs typeface="Helvetica" charset="0"/>
              </a:rPr>
              <a:t>1746 T cells</a:t>
            </a:r>
            <a:endParaRPr lang="en-US" sz="2600" u="sng" dirty="0" smtClean="0">
              <a:latin typeface="Helvetica" charset="0"/>
              <a:ea typeface="Helvetica" charset="0"/>
              <a:cs typeface="Helvetica" charset="0"/>
            </a:endParaRPr>
          </a:p>
          <a:p>
            <a:pPr marL="342900" indent="-342900">
              <a:buFont typeface="Arial" charset="0"/>
              <a:buChar char="•"/>
            </a:pPr>
            <a:r>
              <a:rPr lang="en-US" sz="2600" u="sng" dirty="0" smtClean="0">
                <a:latin typeface="Helvetica" charset="0"/>
                <a:ea typeface="Helvetica" charset="0"/>
                <a:cs typeface="Helvetica" charset="0"/>
              </a:rPr>
              <a:t>96 </a:t>
            </a:r>
            <a:r>
              <a:rPr lang="en-US" sz="2600" u="sng" dirty="0" smtClean="0">
                <a:latin typeface="Helvetica" charset="0"/>
                <a:ea typeface="Helvetica" charset="0"/>
                <a:cs typeface="Helvetica" charset="0"/>
              </a:rPr>
              <a:t>genes</a:t>
            </a:r>
            <a:r>
              <a:rPr lang="en-US" sz="2400" dirty="0" smtClean="0">
                <a:latin typeface="Helvetica" charset="0"/>
                <a:ea typeface="Helvetica" charset="0"/>
                <a:cs typeface="Helvetica" charset="0"/>
              </a:rPr>
              <a:t>:</a:t>
            </a:r>
          </a:p>
          <a:p>
            <a:pPr marL="800100" lvl="1" indent="-342900">
              <a:buFont typeface="Arial" charset="0"/>
              <a:buChar char="•"/>
            </a:pPr>
            <a:r>
              <a:rPr lang="en-US" sz="2400" dirty="0">
                <a:latin typeface="Helvetica" charset="0"/>
                <a:ea typeface="Helvetica" charset="0"/>
                <a:cs typeface="Helvetica" charset="0"/>
              </a:rPr>
              <a:t>c</a:t>
            </a:r>
            <a:r>
              <a:rPr lang="en-US" sz="2400" dirty="0" smtClean="0">
                <a:latin typeface="Helvetica" charset="0"/>
                <a:ea typeface="Helvetica" charset="0"/>
                <a:cs typeface="Helvetica" charset="0"/>
              </a:rPr>
              <a:t>ell surface receptors</a:t>
            </a:r>
          </a:p>
          <a:p>
            <a:pPr marL="800100" lvl="1" indent="-342900">
              <a:buFont typeface="Arial" charset="0"/>
              <a:buChar char="•"/>
            </a:pPr>
            <a:r>
              <a:rPr lang="en-US" sz="2400" dirty="0">
                <a:latin typeface="Helvetica" charset="0"/>
                <a:ea typeface="Helvetica" charset="0"/>
                <a:cs typeface="Helvetica" charset="0"/>
              </a:rPr>
              <a:t>signaling </a:t>
            </a:r>
            <a:r>
              <a:rPr lang="en-US" sz="2400" dirty="0" smtClean="0">
                <a:latin typeface="Helvetica" charset="0"/>
                <a:ea typeface="Helvetica" charset="0"/>
                <a:cs typeface="Helvetica" charset="0"/>
              </a:rPr>
              <a:t>molecules</a:t>
            </a:r>
          </a:p>
          <a:p>
            <a:pPr marL="800100" lvl="1" indent="-342900">
              <a:buFont typeface="Arial" charset="0"/>
              <a:buChar char="•"/>
            </a:pPr>
            <a:r>
              <a:rPr lang="en-US" sz="2400" dirty="0">
                <a:latin typeface="Helvetica" charset="0"/>
                <a:ea typeface="Helvetica" charset="0"/>
                <a:cs typeface="Helvetica" charset="0"/>
              </a:rPr>
              <a:t>interferon </a:t>
            </a:r>
            <a:r>
              <a:rPr lang="en-US" sz="2400" dirty="0" smtClean="0">
                <a:latin typeface="Helvetica" charset="0"/>
                <a:ea typeface="Helvetica" charset="0"/>
                <a:cs typeface="Helvetica" charset="0"/>
              </a:rPr>
              <a:t>response</a:t>
            </a:r>
          </a:p>
          <a:p>
            <a:pPr marL="800100" lvl="1" indent="-342900">
              <a:buFont typeface="Arial" charset="0"/>
              <a:buChar char="•"/>
            </a:pPr>
            <a:r>
              <a:rPr lang="en-US" sz="2400" dirty="0" smtClean="0">
                <a:latin typeface="Helvetica" charset="0"/>
                <a:ea typeface="Helvetica" charset="0"/>
                <a:cs typeface="Helvetica" charset="0"/>
              </a:rPr>
              <a:t>chemokines</a:t>
            </a:r>
          </a:p>
          <a:p>
            <a:pPr marL="800100" lvl="1" indent="-342900">
              <a:buFont typeface="Arial" charset="0"/>
              <a:buChar char="•"/>
            </a:pPr>
            <a:r>
              <a:rPr lang="en-US" sz="2400" dirty="0" smtClean="0">
                <a:latin typeface="Helvetica" charset="0"/>
                <a:ea typeface="Helvetica" charset="0"/>
                <a:cs typeface="Helvetica" charset="0"/>
              </a:rPr>
              <a:t>cytokines</a:t>
            </a:r>
          </a:p>
          <a:p>
            <a:pPr marL="800100" lvl="1" indent="-342900">
              <a:buFont typeface="Arial" charset="0"/>
              <a:buChar char="•"/>
            </a:pPr>
            <a:r>
              <a:rPr lang="en-US" sz="2400" dirty="0">
                <a:latin typeface="Helvetica" charset="0"/>
                <a:ea typeface="Helvetica" charset="0"/>
                <a:cs typeface="Helvetica" charset="0"/>
              </a:rPr>
              <a:t>transcription </a:t>
            </a:r>
            <a:r>
              <a:rPr lang="en-US" sz="2400" dirty="0" smtClean="0">
                <a:latin typeface="Helvetica" charset="0"/>
                <a:ea typeface="Helvetica" charset="0"/>
                <a:cs typeface="Helvetica" charset="0"/>
              </a:rPr>
              <a:t>factors</a:t>
            </a:r>
          </a:p>
          <a:p>
            <a:pPr marL="342900" indent="-342900">
              <a:buFont typeface="Arial" charset="0"/>
              <a:buChar char="•"/>
            </a:pPr>
            <a:endParaRPr lang="en-US" sz="2400" dirty="0">
              <a:latin typeface="Helvetica" charset="0"/>
              <a:ea typeface="Helvetica" charset="0"/>
              <a:cs typeface="Helvetica" charset="0"/>
            </a:endParaRPr>
          </a:p>
        </p:txBody>
      </p:sp>
      <p:pic>
        <p:nvPicPr>
          <p:cNvPr id="6" name="Picture 5"/>
          <p:cNvPicPr>
            <a:picLocks noChangeAspect="1"/>
          </p:cNvPicPr>
          <p:nvPr/>
        </p:nvPicPr>
        <p:blipFill>
          <a:blip r:embed="rId3"/>
          <a:stretch>
            <a:fillRect/>
          </a:stretch>
        </p:blipFill>
        <p:spPr>
          <a:xfrm>
            <a:off x="4812120" y="69653"/>
            <a:ext cx="5204715" cy="2545608"/>
          </a:xfrm>
          <a:prstGeom prst="rect">
            <a:avLst/>
          </a:prstGeom>
        </p:spPr>
      </p:pic>
    </p:spTree>
    <p:extLst>
      <p:ext uri="{BB962C8B-B14F-4D97-AF65-F5344CB8AC3E}">
        <p14:creationId xmlns:p14="http://schemas.microsoft.com/office/powerpoint/2010/main" val="1006209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93383"/>
            <a:ext cx="10058400" cy="6464617"/>
          </a:xfrm>
          <a:prstGeom prst="rect">
            <a:avLst/>
          </a:prstGeom>
        </p:spPr>
      </p:pic>
      <p:sp>
        <p:nvSpPr>
          <p:cNvPr id="3" name="TextBox 2"/>
          <p:cNvSpPr txBox="1"/>
          <p:nvPr/>
        </p:nvSpPr>
        <p:spPr>
          <a:xfrm>
            <a:off x="152400" y="266700"/>
            <a:ext cx="2078182" cy="830997"/>
          </a:xfrm>
          <a:prstGeom prst="rect">
            <a:avLst/>
          </a:prstGeom>
          <a:noFill/>
        </p:spPr>
        <p:txBody>
          <a:bodyPr wrap="square" rtlCol="0">
            <a:spAutoFit/>
          </a:bodyPr>
          <a:lstStyle/>
          <a:p>
            <a:r>
              <a:rPr lang="en-US" sz="2400" b="1" smtClean="0">
                <a:latin typeface="Helvetica" charset="0"/>
                <a:ea typeface="Helvetica" charset="0"/>
                <a:cs typeface="Helvetica" charset="0"/>
              </a:rPr>
              <a:t>Preliminary</a:t>
            </a:r>
            <a:endParaRPr lang="en-US" sz="2400" b="1" dirty="0" smtClean="0">
              <a:latin typeface="Helvetica" charset="0"/>
              <a:ea typeface="Helvetica" charset="0"/>
              <a:cs typeface="Helvetica" charset="0"/>
            </a:endParaRPr>
          </a:p>
          <a:p>
            <a:r>
              <a:rPr lang="en-US" sz="2400" b="1" dirty="0" smtClean="0">
                <a:latin typeface="Helvetica" charset="0"/>
                <a:ea typeface="Helvetica" charset="0"/>
                <a:cs typeface="Helvetica" charset="0"/>
              </a:rPr>
              <a:t>Filtering</a:t>
            </a:r>
            <a:endParaRPr lang="en-US" sz="2400" b="1" dirty="0">
              <a:latin typeface="Helvetica" charset="0"/>
              <a:ea typeface="Helvetica" charset="0"/>
              <a:cs typeface="Helvetica" charset="0"/>
            </a:endParaRPr>
          </a:p>
        </p:txBody>
      </p:sp>
      <p:sp>
        <p:nvSpPr>
          <p:cNvPr id="4" name="TextBox 3"/>
          <p:cNvSpPr txBox="1"/>
          <p:nvPr/>
        </p:nvSpPr>
        <p:spPr>
          <a:xfrm>
            <a:off x="152400" y="1778000"/>
            <a:ext cx="1981200" cy="923330"/>
          </a:xfrm>
          <a:prstGeom prst="rect">
            <a:avLst/>
          </a:prstGeom>
          <a:noFill/>
        </p:spPr>
        <p:txBody>
          <a:bodyPr wrap="square" rtlCol="0">
            <a:spAutoFit/>
          </a:bodyPr>
          <a:lstStyle/>
          <a:p>
            <a:r>
              <a:rPr lang="en-US" dirty="0">
                <a:latin typeface="Helvetica" charset="0"/>
                <a:ea typeface="Helvetica" charset="0"/>
                <a:cs typeface="Helvetica" charset="0"/>
              </a:rPr>
              <a:t>No expression detected in </a:t>
            </a:r>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111 </a:t>
            </a:r>
            <a:r>
              <a:rPr lang="en-US" dirty="0" smtClean="0">
                <a:latin typeface="Helvetica" charset="0"/>
                <a:ea typeface="Helvetica" charset="0"/>
                <a:cs typeface="Helvetica" charset="0"/>
              </a:rPr>
              <a:t>/ </a:t>
            </a:r>
            <a:r>
              <a:rPr lang="en-US" dirty="0">
                <a:latin typeface="Helvetica" charset="0"/>
                <a:ea typeface="Helvetica" charset="0"/>
                <a:cs typeface="Helvetica" charset="0"/>
              </a:rPr>
              <a:t>1746 </a:t>
            </a:r>
            <a:r>
              <a:rPr lang="en-US" dirty="0">
                <a:latin typeface="Helvetica" charset="0"/>
                <a:ea typeface="Helvetica" charset="0"/>
                <a:cs typeface="Helvetica" charset="0"/>
              </a:rPr>
              <a:t>cells</a:t>
            </a:r>
          </a:p>
        </p:txBody>
      </p:sp>
      <p:sp>
        <p:nvSpPr>
          <p:cNvPr id="5" name="TextBox 4"/>
          <p:cNvSpPr txBox="1"/>
          <p:nvPr/>
        </p:nvSpPr>
        <p:spPr>
          <a:xfrm>
            <a:off x="152400" y="3012301"/>
            <a:ext cx="2209800" cy="1200329"/>
          </a:xfrm>
          <a:prstGeom prst="rect">
            <a:avLst/>
          </a:prstGeom>
          <a:noFill/>
        </p:spPr>
        <p:txBody>
          <a:bodyPr wrap="square" rtlCol="0">
            <a:spAutoFit/>
          </a:bodyPr>
          <a:lstStyle/>
          <a:p>
            <a:r>
              <a:rPr lang="en-US" dirty="0" smtClean="0">
                <a:latin typeface="Helvetica" charset="0"/>
                <a:ea typeface="Helvetica" charset="0"/>
                <a:cs typeface="Helvetica" charset="0"/>
              </a:rPr>
              <a:t>55 / 1635 cells </a:t>
            </a:r>
            <a:r>
              <a:rPr lang="en-US" dirty="0">
                <a:latin typeface="Helvetica" charset="0"/>
                <a:ea typeface="Helvetica" charset="0"/>
                <a:cs typeface="Helvetica" charset="0"/>
              </a:rPr>
              <a:t>were removed due to low </a:t>
            </a:r>
            <a:r>
              <a:rPr lang="en-US" dirty="0" err="1">
                <a:latin typeface="Helvetica" charset="0"/>
                <a:ea typeface="Helvetica" charset="0"/>
                <a:cs typeface="Helvetica" charset="0"/>
              </a:rPr>
              <a:t>Gapdh</a:t>
            </a:r>
            <a:r>
              <a:rPr lang="en-US" dirty="0">
                <a:latin typeface="Helvetica" charset="0"/>
                <a:ea typeface="Helvetica" charset="0"/>
                <a:cs typeface="Helvetica" charset="0"/>
              </a:rPr>
              <a:t> expression (&lt; 6.75)</a:t>
            </a:r>
          </a:p>
        </p:txBody>
      </p:sp>
    </p:spTree>
    <p:extLst>
      <p:ext uri="{BB962C8B-B14F-4D97-AF65-F5344CB8AC3E}">
        <p14:creationId xmlns:p14="http://schemas.microsoft.com/office/powerpoint/2010/main" val="20714517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400" y="330200"/>
            <a:ext cx="4140200" cy="769441"/>
          </a:xfrm>
          <a:prstGeom prst="rect">
            <a:avLst/>
          </a:prstGeom>
          <a:noFill/>
        </p:spPr>
        <p:txBody>
          <a:bodyPr wrap="square" rtlCol="0">
            <a:spAutoFit/>
          </a:bodyPr>
          <a:lstStyle/>
          <a:p>
            <a:r>
              <a:rPr lang="en-US" sz="2200" b="1" dirty="0" smtClean="0">
                <a:latin typeface="Helvetica" charset="0"/>
                <a:ea typeface="Helvetica" charset="0"/>
                <a:cs typeface="Helvetica" charset="0"/>
              </a:rPr>
              <a:t>Analysis of </a:t>
            </a:r>
            <a:r>
              <a:rPr lang="en-US" sz="2200" b="1" dirty="0">
                <a:latin typeface="Helvetica" charset="0"/>
                <a:ea typeface="Helvetica" charset="0"/>
                <a:cs typeface="Helvetica" charset="0"/>
              </a:rPr>
              <a:t>1580 </a:t>
            </a:r>
            <a:r>
              <a:rPr lang="en-US" sz="2200" b="1" dirty="0" smtClean="0">
                <a:latin typeface="Helvetica" charset="0"/>
                <a:ea typeface="Helvetica" charset="0"/>
                <a:cs typeface="Helvetica" charset="0"/>
              </a:rPr>
              <a:t>individual T-cells from NOD mice</a:t>
            </a:r>
            <a:endParaRPr lang="en-US" sz="2200" b="1" dirty="0">
              <a:latin typeface="Helvetica" charset="0"/>
              <a:ea typeface="Helvetica" charset="0"/>
              <a:cs typeface="Helvetica"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9705" y="4952999"/>
            <a:ext cx="1776895" cy="1662666"/>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355"/>
          <a:stretch/>
        </p:blipFill>
        <p:spPr>
          <a:xfrm>
            <a:off x="4546600" y="280504"/>
            <a:ext cx="7539308" cy="64666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2" y="1037301"/>
            <a:ext cx="3338945" cy="3833604"/>
          </a:xfrm>
          <a:prstGeom prst="rect">
            <a:avLst/>
          </a:prstGeom>
        </p:spPr>
      </p:pic>
    </p:spTree>
    <p:extLst>
      <p:ext uri="{BB962C8B-B14F-4D97-AF65-F5344CB8AC3E}">
        <p14:creationId xmlns:p14="http://schemas.microsoft.com/office/powerpoint/2010/main" val="321232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2600" y="368300"/>
            <a:ext cx="3746500" cy="461665"/>
          </a:xfrm>
          <a:prstGeom prst="rect">
            <a:avLst/>
          </a:prstGeom>
          <a:noFill/>
        </p:spPr>
        <p:txBody>
          <a:bodyPr wrap="square" rtlCol="0">
            <a:spAutoFit/>
          </a:bodyPr>
          <a:lstStyle/>
          <a:p>
            <a:r>
              <a:rPr lang="en-US" sz="2400" b="1" dirty="0" smtClean="0">
                <a:latin typeface="Helvetica" charset="0"/>
                <a:ea typeface="Helvetica" charset="0"/>
                <a:cs typeface="Helvetica" charset="0"/>
              </a:rPr>
              <a:t>Cluster-based Filtering</a:t>
            </a:r>
            <a:endParaRPr lang="en-US" sz="2400" b="1" dirty="0">
              <a:latin typeface="Helvetica" charset="0"/>
              <a:ea typeface="Helvetica" charset="0"/>
              <a:cs typeface="Helvetica" charset="0"/>
            </a:endParaRPr>
          </a:p>
        </p:txBody>
      </p:sp>
      <p:sp>
        <p:nvSpPr>
          <p:cNvPr id="6" name="TextBox 5"/>
          <p:cNvSpPr txBox="1"/>
          <p:nvPr/>
        </p:nvSpPr>
        <p:spPr>
          <a:xfrm>
            <a:off x="5720521" y="368300"/>
            <a:ext cx="6299200" cy="646331"/>
          </a:xfrm>
          <a:prstGeom prst="rect">
            <a:avLst/>
          </a:prstGeom>
          <a:noFill/>
        </p:spPr>
        <p:txBody>
          <a:bodyPr wrap="square" rtlCol="0">
            <a:spAutoFit/>
          </a:bodyPr>
          <a:lstStyle/>
          <a:p>
            <a:pPr algn="r"/>
            <a:r>
              <a:rPr lang="en-US" dirty="0">
                <a:latin typeface="Helvetica" charset="0"/>
                <a:ea typeface="Helvetica" charset="0"/>
                <a:cs typeface="Helvetica" charset="0"/>
              </a:rPr>
              <a:t>1060 / </a:t>
            </a:r>
            <a:r>
              <a:rPr lang="en-US" dirty="0" smtClean="0">
                <a:latin typeface="Helvetica" charset="0"/>
                <a:ea typeface="Helvetica" charset="0"/>
                <a:cs typeface="Helvetica" charset="0"/>
              </a:rPr>
              <a:t>1580 cells </a:t>
            </a:r>
            <a:r>
              <a:rPr lang="en-US" dirty="0">
                <a:latin typeface="Helvetica" charset="0"/>
                <a:ea typeface="Helvetica" charset="0"/>
                <a:cs typeface="Helvetica" charset="0"/>
              </a:rPr>
              <a:t>were removed due to low gene expression </a:t>
            </a:r>
            <a:r>
              <a:rPr lang="en-US" dirty="0" smtClean="0">
                <a:latin typeface="Helvetica" charset="0"/>
                <a:ea typeface="Helvetica" charset="0"/>
                <a:cs typeface="Helvetica" charset="0"/>
              </a:rPr>
              <a:t>(ID </a:t>
            </a:r>
            <a:r>
              <a:rPr lang="en-US" dirty="0">
                <a:latin typeface="Helvetica" charset="0"/>
                <a:ea typeface="Helvetica" charset="0"/>
                <a:cs typeface="Helvetica" charset="0"/>
              </a:rPr>
              <a:t>of removed clusters: 1, </a:t>
            </a:r>
            <a:r>
              <a:rPr lang="en-US" dirty="0" smtClean="0">
                <a:latin typeface="Helvetica" charset="0"/>
                <a:ea typeface="Helvetica" charset="0"/>
                <a:cs typeface="Helvetica" charset="0"/>
              </a:rPr>
              <a:t>2, 5)</a:t>
            </a:r>
            <a:endParaRPr lang="en-US" dirty="0">
              <a:latin typeface="Helvetica" charset="0"/>
              <a:ea typeface="Helvetica" charset="0"/>
              <a:cs typeface="Helvetica"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91" y="1234202"/>
            <a:ext cx="5983857" cy="5623797"/>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9884"/>
          <a:stretch/>
        </p:blipFill>
        <p:spPr>
          <a:xfrm>
            <a:off x="6285032" y="1318458"/>
            <a:ext cx="5589625" cy="553954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920" y="1633529"/>
            <a:ext cx="922934" cy="1253987"/>
          </a:xfrm>
          <a:prstGeom prst="rect">
            <a:avLst/>
          </a:prstGeom>
        </p:spPr>
      </p:pic>
    </p:spTree>
    <p:extLst>
      <p:ext uri="{BB962C8B-B14F-4D97-AF65-F5344CB8AC3E}">
        <p14:creationId xmlns:p14="http://schemas.microsoft.com/office/powerpoint/2010/main" val="2032698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1054" y="415636"/>
            <a:ext cx="4170219"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Weird cluster removal</a:t>
            </a:r>
            <a:endParaRPr lang="en-US" sz="2800" b="1" dirty="0">
              <a:latin typeface="Helvetica" charset="0"/>
              <a:ea typeface="Helvetica" charset="0"/>
              <a:cs typeface="Helvetica" charset="0"/>
            </a:endParaRPr>
          </a:p>
        </p:txBody>
      </p:sp>
      <p:sp>
        <p:nvSpPr>
          <p:cNvPr id="6" name="TextBox 5"/>
          <p:cNvSpPr txBox="1"/>
          <p:nvPr/>
        </p:nvSpPr>
        <p:spPr>
          <a:xfrm>
            <a:off x="1122219" y="1158051"/>
            <a:ext cx="5818910" cy="369332"/>
          </a:xfrm>
          <a:prstGeom prst="rect">
            <a:avLst/>
          </a:prstGeom>
          <a:solidFill>
            <a:schemeClr val="bg1"/>
          </a:solidFill>
        </p:spPr>
        <p:txBody>
          <a:bodyPr wrap="square" rtlCol="0">
            <a:spAutoFit/>
          </a:bodyPr>
          <a:lstStyle/>
          <a:p>
            <a:endParaRPr lang="en-US"/>
          </a:p>
        </p:txBody>
      </p:sp>
      <p:sp>
        <p:nvSpPr>
          <p:cNvPr id="7" name="TextBox 6"/>
          <p:cNvSpPr txBox="1"/>
          <p:nvPr/>
        </p:nvSpPr>
        <p:spPr>
          <a:xfrm>
            <a:off x="1066801" y="3748721"/>
            <a:ext cx="5818910" cy="369332"/>
          </a:xfrm>
          <a:prstGeom prst="rect">
            <a:avLst/>
          </a:prstGeom>
          <a:solidFill>
            <a:schemeClr val="bg1"/>
          </a:solidFill>
        </p:spPr>
        <p:txBody>
          <a:bodyPr wrap="square" rtlCol="0">
            <a:spAutoFit/>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7" y="938856"/>
            <a:ext cx="10490371" cy="5706488"/>
          </a:xfrm>
          <a:prstGeom prst="rect">
            <a:avLst/>
          </a:prstGeom>
        </p:spPr>
      </p:pic>
    </p:spTree>
    <p:extLst>
      <p:ext uri="{BB962C8B-B14F-4D97-AF65-F5344CB8AC3E}">
        <p14:creationId xmlns:p14="http://schemas.microsoft.com/office/powerpoint/2010/main" val="1655980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400" y="330200"/>
            <a:ext cx="4140200" cy="769441"/>
          </a:xfrm>
          <a:prstGeom prst="rect">
            <a:avLst/>
          </a:prstGeom>
          <a:noFill/>
        </p:spPr>
        <p:txBody>
          <a:bodyPr wrap="square" rtlCol="0">
            <a:spAutoFit/>
          </a:bodyPr>
          <a:lstStyle/>
          <a:p>
            <a:r>
              <a:rPr lang="en-US" sz="2200" b="1" dirty="0" smtClean="0">
                <a:latin typeface="Helvetica" charset="0"/>
                <a:ea typeface="Helvetica" charset="0"/>
                <a:cs typeface="Helvetica" charset="0"/>
              </a:rPr>
              <a:t>Analysis of </a:t>
            </a:r>
            <a:r>
              <a:rPr lang="en-US" sz="2200" b="1" dirty="0" smtClean="0">
                <a:latin typeface="Helvetica" charset="0"/>
                <a:ea typeface="Helvetica" charset="0"/>
                <a:cs typeface="Helvetica" charset="0"/>
              </a:rPr>
              <a:t>449 </a:t>
            </a:r>
            <a:r>
              <a:rPr lang="en-US" sz="2200" b="1" dirty="0" smtClean="0">
                <a:latin typeface="Helvetica" charset="0"/>
                <a:ea typeface="Helvetica" charset="0"/>
                <a:cs typeface="Helvetica" charset="0"/>
              </a:rPr>
              <a:t>individual T-cells from NOD mice</a:t>
            </a:r>
            <a:endParaRPr lang="en-US" sz="2200" b="1" dirty="0">
              <a:latin typeface="Helvetica" charset="0"/>
              <a:ea typeface="Helvetica" charset="0"/>
              <a:cs typeface="Helvetica"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4952999"/>
            <a:ext cx="4089400" cy="16383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245" y="1225036"/>
            <a:ext cx="3075709" cy="360256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952" y="330200"/>
            <a:ext cx="7524048" cy="6527800"/>
          </a:xfrm>
          <a:prstGeom prst="rect">
            <a:avLst/>
          </a:prstGeom>
        </p:spPr>
      </p:pic>
    </p:spTree>
    <p:extLst>
      <p:ext uri="{BB962C8B-B14F-4D97-AF65-F5344CB8AC3E}">
        <p14:creationId xmlns:p14="http://schemas.microsoft.com/office/powerpoint/2010/main" val="1708604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68558" y="513401"/>
            <a:ext cx="8228116" cy="5835544"/>
          </a:xfrm>
          <a:prstGeom prst="rect">
            <a:avLst/>
          </a:prstGeom>
        </p:spPr>
      </p:pic>
    </p:spTree>
    <p:extLst>
      <p:ext uri="{BB962C8B-B14F-4D97-AF65-F5344CB8AC3E}">
        <p14:creationId xmlns:p14="http://schemas.microsoft.com/office/powerpoint/2010/main" val="7057995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90" y="0"/>
            <a:ext cx="7385538"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620" y="3730439"/>
            <a:ext cx="3840292" cy="312756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6038" y="-207817"/>
            <a:ext cx="4315874" cy="4017817"/>
          </a:xfrm>
          <a:prstGeom prst="rect">
            <a:avLst/>
          </a:prstGeom>
        </p:spPr>
      </p:pic>
    </p:spTree>
    <p:extLst>
      <p:ext uri="{BB962C8B-B14F-4D97-AF65-F5344CB8AC3E}">
        <p14:creationId xmlns:p14="http://schemas.microsoft.com/office/powerpoint/2010/main" val="15378888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1054" y="415636"/>
            <a:ext cx="4170219"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Cluster 1 expression:</a:t>
            </a:r>
            <a:endParaRPr lang="en-US" sz="2800" b="1" dirty="0">
              <a:latin typeface="Helvetica" charset="0"/>
              <a:ea typeface="Helvetica" charset="0"/>
              <a:cs typeface="Helvetica" charset="0"/>
            </a:endParaRPr>
          </a:p>
        </p:txBody>
      </p:sp>
      <p:sp>
        <p:nvSpPr>
          <p:cNvPr id="6" name="TextBox 5"/>
          <p:cNvSpPr txBox="1"/>
          <p:nvPr/>
        </p:nvSpPr>
        <p:spPr>
          <a:xfrm>
            <a:off x="1122220" y="911145"/>
            <a:ext cx="5957454" cy="369332"/>
          </a:xfrm>
          <a:prstGeom prst="rect">
            <a:avLst/>
          </a:prstGeom>
          <a:solidFill>
            <a:schemeClr val="bg1"/>
          </a:solidFill>
        </p:spPr>
        <p:txBody>
          <a:bodyPr wrap="square" rtlCol="0">
            <a:spAutoFit/>
          </a:bodyPr>
          <a:lstStyle/>
          <a:p>
            <a:endParaRPr lang="en-US"/>
          </a:p>
        </p:txBody>
      </p:sp>
      <p:sp>
        <p:nvSpPr>
          <p:cNvPr id="7" name="TextBox 6"/>
          <p:cNvSpPr txBox="1"/>
          <p:nvPr/>
        </p:nvSpPr>
        <p:spPr>
          <a:xfrm>
            <a:off x="1122220" y="3616041"/>
            <a:ext cx="5957454" cy="274320"/>
          </a:xfrm>
          <a:prstGeom prst="rect">
            <a:avLst/>
          </a:prstGeom>
          <a:solidFill>
            <a:schemeClr val="bg1"/>
          </a:solidFill>
        </p:spPr>
        <p:txBody>
          <a:bodyPr wrap="square" rtlCol="0">
            <a:spAutoFit/>
          </a:bodyPr>
          <a:lstStyle/>
          <a:p>
            <a:endParaRPr lang="en-US"/>
          </a:p>
        </p:txBody>
      </p:sp>
      <p:sp>
        <p:nvSpPr>
          <p:cNvPr id="8" name="TextBox 7"/>
          <p:cNvSpPr txBox="1"/>
          <p:nvPr/>
        </p:nvSpPr>
        <p:spPr>
          <a:xfrm>
            <a:off x="4350328" y="429491"/>
            <a:ext cx="5458691" cy="523220"/>
          </a:xfrm>
          <a:prstGeom prst="rect">
            <a:avLst/>
          </a:prstGeom>
          <a:noFill/>
        </p:spPr>
        <p:txBody>
          <a:bodyPr wrap="square" rtlCol="0">
            <a:spAutoFit/>
          </a:bodyPr>
          <a:lstStyle/>
          <a:p>
            <a:r>
              <a:rPr lang="en-US" sz="2800" dirty="0" smtClean="0">
                <a:latin typeface="Helvetica" charset="0"/>
                <a:ea typeface="Helvetica" charset="0"/>
                <a:cs typeface="Helvetica" charset="0"/>
              </a:rPr>
              <a:t>Adhesion &amp; cytokine </a:t>
            </a:r>
            <a:r>
              <a:rPr lang="en-US" sz="2800" dirty="0" smtClean="0">
                <a:latin typeface="Helvetica" charset="0"/>
                <a:ea typeface="Helvetica" charset="0"/>
                <a:cs typeface="Helvetica" charset="0"/>
              </a:rPr>
              <a:t>receptors</a:t>
            </a:r>
            <a:endParaRPr lang="en-US" sz="2800" dirty="0" smtClean="0">
              <a:latin typeface="Helvetica" charset="0"/>
              <a:ea typeface="Helvetica" charset="0"/>
              <a:cs typeface="Helvetica"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54" y="1173991"/>
            <a:ext cx="10523610" cy="5684009"/>
          </a:xfrm>
          <a:prstGeom prst="rect">
            <a:avLst/>
          </a:prstGeom>
        </p:spPr>
      </p:pic>
    </p:spTree>
    <p:extLst>
      <p:ext uri="{BB962C8B-B14F-4D97-AF65-F5344CB8AC3E}">
        <p14:creationId xmlns:p14="http://schemas.microsoft.com/office/powerpoint/2010/main" val="1394437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1054" y="415636"/>
            <a:ext cx="4170219"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Cluster 2 expression:</a:t>
            </a:r>
            <a:endParaRPr lang="en-US" sz="2800" b="1" dirty="0">
              <a:latin typeface="Helvetica" charset="0"/>
              <a:ea typeface="Helvetica" charset="0"/>
              <a:cs typeface="Helvetica" charset="0"/>
            </a:endParaRPr>
          </a:p>
        </p:txBody>
      </p:sp>
      <p:sp>
        <p:nvSpPr>
          <p:cNvPr id="8" name="TextBox 7"/>
          <p:cNvSpPr txBox="1"/>
          <p:nvPr/>
        </p:nvSpPr>
        <p:spPr>
          <a:xfrm>
            <a:off x="1080654" y="1116486"/>
            <a:ext cx="5818910" cy="369332"/>
          </a:xfrm>
          <a:prstGeom prst="rect">
            <a:avLst/>
          </a:prstGeom>
          <a:solidFill>
            <a:schemeClr val="bg1"/>
          </a:solidFill>
        </p:spPr>
        <p:txBody>
          <a:bodyPr wrap="square" rtlCol="0">
            <a:spAutoFit/>
          </a:bodyPr>
          <a:lstStyle/>
          <a:p>
            <a:endParaRPr lang="en-US"/>
          </a:p>
        </p:txBody>
      </p:sp>
      <p:sp>
        <p:nvSpPr>
          <p:cNvPr id="9" name="TextBox 8"/>
          <p:cNvSpPr txBox="1"/>
          <p:nvPr/>
        </p:nvSpPr>
        <p:spPr>
          <a:xfrm>
            <a:off x="1080654" y="3757059"/>
            <a:ext cx="5818910"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4350328" y="429491"/>
            <a:ext cx="6761015" cy="523220"/>
          </a:xfrm>
          <a:prstGeom prst="rect">
            <a:avLst/>
          </a:prstGeom>
          <a:noFill/>
        </p:spPr>
        <p:txBody>
          <a:bodyPr wrap="square" rtlCol="0">
            <a:spAutoFit/>
          </a:bodyPr>
          <a:lstStyle/>
          <a:p>
            <a:r>
              <a:rPr lang="en-US" sz="2800" dirty="0" smtClean="0">
                <a:latin typeface="Helvetica" charset="0"/>
                <a:ea typeface="Helvetica" charset="0"/>
                <a:cs typeface="Helvetica" charset="0"/>
              </a:rPr>
              <a:t>Homing to the spleen</a:t>
            </a:r>
            <a:endParaRPr lang="en-US" sz="2800" dirty="0" smtClean="0">
              <a:latin typeface="Helvetica" charset="0"/>
              <a:ea typeface="Helvetica" charset="0"/>
              <a:cs typeface="Helvetica"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54" y="966566"/>
            <a:ext cx="10928508" cy="5925094"/>
          </a:xfrm>
          <a:prstGeom prst="rect">
            <a:avLst/>
          </a:prstGeom>
        </p:spPr>
      </p:pic>
    </p:spTree>
    <p:extLst>
      <p:ext uri="{BB962C8B-B14F-4D97-AF65-F5344CB8AC3E}">
        <p14:creationId xmlns:p14="http://schemas.microsoft.com/office/powerpoint/2010/main" val="1847570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51175"/>
            <a:ext cx="4170219"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Cluster </a:t>
            </a:r>
            <a:r>
              <a:rPr lang="en-US" sz="2800" b="1" dirty="0" smtClean="0">
                <a:latin typeface="Helvetica" charset="0"/>
                <a:ea typeface="Helvetica" charset="0"/>
                <a:cs typeface="Helvetica" charset="0"/>
              </a:rPr>
              <a:t>3 </a:t>
            </a:r>
            <a:r>
              <a:rPr lang="en-US" sz="2800" b="1" dirty="0" smtClean="0">
                <a:latin typeface="Helvetica" charset="0"/>
                <a:ea typeface="Helvetica" charset="0"/>
                <a:cs typeface="Helvetica" charset="0"/>
              </a:rPr>
              <a:t>expression:</a:t>
            </a:r>
            <a:endParaRPr lang="en-US" sz="2800" b="1" dirty="0">
              <a:latin typeface="Helvetica" charset="0"/>
              <a:ea typeface="Helvetica" charset="0"/>
              <a:cs typeface="Helvetica" charset="0"/>
            </a:endParaRPr>
          </a:p>
        </p:txBody>
      </p:sp>
      <p:sp>
        <p:nvSpPr>
          <p:cNvPr id="6" name="TextBox 5"/>
          <p:cNvSpPr txBox="1"/>
          <p:nvPr/>
        </p:nvSpPr>
        <p:spPr>
          <a:xfrm>
            <a:off x="1122219" y="1158051"/>
            <a:ext cx="5818910" cy="369332"/>
          </a:xfrm>
          <a:prstGeom prst="rect">
            <a:avLst/>
          </a:prstGeom>
          <a:solidFill>
            <a:schemeClr val="bg1"/>
          </a:solidFill>
        </p:spPr>
        <p:txBody>
          <a:bodyPr wrap="square" rtlCol="0">
            <a:spAutoFit/>
          </a:bodyPr>
          <a:lstStyle/>
          <a:p>
            <a:endParaRPr lang="en-US"/>
          </a:p>
        </p:txBody>
      </p:sp>
      <p:sp>
        <p:nvSpPr>
          <p:cNvPr id="7" name="TextBox 6"/>
          <p:cNvSpPr txBox="1"/>
          <p:nvPr/>
        </p:nvSpPr>
        <p:spPr>
          <a:xfrm>
            <a:off x="1066801" y="3748721"/>
            <a:ext cx="5818910"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1219204" y="1074921"/>
            <a:ext cx="5818910" cy="369332"/>
          </a:xfrm>
          <a:prstGeom prst="rect">
            <a:avLst/>
          </a:prstGeom>
          <a:solidFill>
            <a:schemeClr val="bg1"/>
          </a:solidFill>
        </p:spPr>
        <p:txBody>
          <a:bodyPr wrap="square" rtlCol="0">
            <a:spAutoFit/>
          </a:bodyPr>
          <a:lstStyle/>
          <a:p>
            <a:endParaRPr lang="en-US"/>
          </a:p>
        </p:txBody>
      </p:sp>
      <p:sp>
        <p:nvSpPr>
          <p:cNvPr id="11" name="TextBox 10"/>
          <p:cNvSpPr txBox="1"/>
          <p:nvPr/>
        </p:nvSpPr>
        <p:spPr>
          <a:xfrm>
            <a:off x="1122219" y="3728388"/>
            <a:ext cx="5818910" cy="369332"/>
          </a:xfrm>
          <a:prstGeom prst="rect">
            <a:avLst/>
          </a:prstGeom>
          <a:solidFill>
            <a:schemeClr val="bg1"/>
          </a:solidFill>
        </p:spPr>
        <p:txBody>
          <a:bodyPr wrap="square" rtlCol="0">
            <a:spAutoFit/>
          </a:bodyPr>
          <a:lstStyle/>
          <a:p>
            <a:endParaRPr lang="en-US"/>
          </a:p>
        </p:txBody>
      </p:sp>
      <p:sp>
        <p:nvSpPr>
          <p:cNvPr id="14" name="TextBox 13"/>
          <p:cNvSpPr txBox="1"/>
          <p:nvPr/>
        </p:nvSpPr>
        <p:spPr>
          <a:xfrm>
            <a:off x="916167" y="717164"/>
            <a:ext cx="4802567" cy="369332"/>
          </a:xfrm>
          <a:prstGeom prst="rect">
            <a:avLst/>
          </a:prstGeom>
          <a:solidFill>
            <a:schemeClr val="bg1"/>
          </a:solidFill>
        </p:spPr>
        <p:txBody>
          <a:bodyPr wrap="square" rtlCol="0">
            <a:spAutoFit/>
          </a:bodyPr>
          <a:lstStyle/>
          <a:p>
            <a:endParaRPr lang="en-US"/>
          </a:p>
        </p:txBody>
      </p:sp>
      <p:sp>
        <p:nvSpPr>
          <p:cNvPr id="15" name="TextBox 14"/>
          <p:cNvSpPr txBox="1"/>
          <p:nvPr/>
        </p:nvSpPr>
        <p:spPr>
          <a:xfrm>
            <a:off x="5966147" y="717164"/>
            <a:ext cx="5022271" cy="369332"/>
          </a:xfrm>
          <a:prstGeom prst="rect">
            <a:avLst/>
          </a:prstGeom>
          <a:solidFill>
            <a:schemeClr val="bg1"/>
          </a:solidFill>
        </p:spPr>
        <p:txBody>
          <a:bodyPr wrap="square" rtlCol="0">
            <a:spAutoFit/>
          </a:bodyPr>
          <a:lstStyle/>
          <a:p>
            <a:endParaRPr lang="en-US"/>
          </a:p>
        </p:txBody>
      </p:sp>
      <p:sp>
        <p:nvSpPr>
          <p:cNvPr id="16" name="TextBox 15"/>
          <p:cNvSpPr txBox="1"/>
          <p:nvPr/>
        </p:nvSpPr>
        <p:spPr>
          <a:xfrm>
            <a:off x="916167" y="3350206"/>
            <a:ext cx="5858706" cy="369332"/>
          </a:xfrm>
          <a:prstGeom prst="rect">
            <a:avLst/>
          </a:prstGeom>
          <a:solidFill>
            <a:schemeClr val="bg1"/>
          </a:solidFill>
        </p:spPr>
        <p:txBody>
          <a:bodyPr wrap="square" rtlCol="0">
            <a:spAutoFit/>
          </a:bodyPr>
          <a:lstStyle/>
          <a:p>
            <a:endParaRPr lang="en-US"/>
          </a:p>
        </p:txBody>
      </p:sp>
      <p:sp>
        <p:nvSpPr>
          <p:cNvPr id="17" name="TextBox 16"/>
          <p:cNvSpPr txBox="1"/>
          <p:nvPr/>
        </p:nvSpPr>
        <p:spPr>
          <a:xfrm>
            <a:off x="4227403" y="162379"/>
            <a:ext cx="6761015" cy="523220"/>
          </a:xfrm>
          <a:prstGeom prst="rect">
            <a:avLst/>
          </a:prstGeom>
          <a:noFill/>
        </p:spPr>
        <p:txBody>
          <a:bodyPr wrap="square" rtlCol="0">
            <a:spAutoFit/>
          </a:bodyPr>
          <a:lstStyle/>
          <a:p>
            <a:r>
              <a:rPr lang="en-US" sz="2800" dirty="0" smtClean="0">
                <a:latin typeface="Helvetica" charset="0"/>
                <a:ea typeface="Helvetica" charset="0"/>
                <a:cs typeface="Helvetica" charset="0"/>
              </a:rPr>
              <a:t>Th1/Th17</a:t>
            </a:r>
            <a:endParaRPr lang="en-US" sz="2800" dirty="0">
              <a:latin typeface="Helvetica" charset="0"/>
              <a:ea typeface="Helvetica" charset="0"/>
              <a:cs typeface="Helvetica"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667" t="7807" r="14268"/>
          <a:stretch/>
        </p:blipFill>
        <p:spPr>
          <a:xfrm>
            <a:off x="3845520" y="3620548"/>
            <a:ext cx="4223935" cy="254472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3091" r="31397"/>
          <a:stretch/>
        </p:blipFill>
        <p:spPr>
          <a:xfrm>
            <a:off x="8207388" y="3719538"/>
            <a:ext cx="3984612" cy="253868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06" y="771986"/>
            <a:ext cx="12118694" cy="2762886"/>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20304" t="3333" r="15947"/>
          <a:stretch/>
        </p:blipFill>
        <p:spPr>
          <a:xfrm>
            <a:off x="0" y="3716222"/>
            <a:ext cx="3748375" cy="2353375"/>
          </a:xfrm>
          <a:prstGeom prst="rect">
            <a:avLst/>
          </a:prstGeom>
        </p:spPr>
      </p:pic>
    </p:spTree>
    <p:extLst>
      <p:ext uri="{BB962C8B-B14F-4D97-AF65-F5344CB8AC3E}">
        <p14:creationId xmlns:p14="http://schemas.microsoft.com/office/powerpoint/2010/main" val="5986351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842" y="164633"/>
            <a:ext cx="4170219"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Cluster </a:t>
            </a:r>
            <a:r>
              <a:rPr lang="en-US" sz="2800" b="1" dirty="0">
                <a:latin typeface="Helvetica" charset="0"/>
                <a:ea typeface="Helvetica" charset="0"/>
                <a:cs typeface="Helvetica" charset="0"/>
              </a:rPr>
              <a:t>4</a:t>
            </a:r>
            <a:r>
              <a:rPr lang="en-US" sz="2800" b="1" dirty="0" smtClean="0">
                <a:latin typeface="Helvetica" charset="0"/>
                <a:ea typeface="Helvetica" charset="0"/>
                <a:cs typeface="Helvetica" charset="0"/>
              </a:rPr>
              <a:t> </a:t>
            </a:r>
            <a:r>
              <a:rPr lang="en-US" sz="2800" b="1" dirty="0" smtClean="0">
                <a:latin typeface="Helvetica" charset="0"/>
                <a:ea typeface="Helvetica" charset="0"/>
                <a:cs typeface="Helvetica" charset="0"/>
              </a:rPr>
              <a:t>expression:</a:t>
            </a:r>
            <a:endParaRPr lang="en-US" sz="2800" b="1" dirty="0">
              <a:latin typeface="Helvetica" charset="0"/>
              <a:ea typeface="Helvetica" charset="0"/>
              <a:cs typeface="Helvetica" charset="0"/>
            </a:endParaRPr>
          </a:p>
        </p:txBody>
      </p:sp>
      <p:sp>
        <p:nvSpPr>
          <p:cNvPr id="6" name="TextBox 5"/>
          <p:cNvSpPr txBox="1"/>
          <p:nvPr/>
        </p:nvSpPr>
        <p:spPr>
          <a:xfrm>
            <a:off x="1122219" y="1158051"/>
            <a:ext cx="5818910" cy="369332"/>
          </a:xfrm>
          <a:prstGeom prst="rect">
            <a:avLst/>
          </a:prstGeom>
          <a:solidFill>
            <a:schemeClr val="bg1"/>
          </a:solidFill>
        </p:spPr>
        <p:txBody>
          <a:bodyPr wrap="square" rtlCol="0">
            <a:spAutoFit/>
          </a:bodyPr>
          <a:lstStyle/>
          <a:p>
            <a:endParaRPr lang="en-US"/>
          </a:p>
        </p:txBody>
      </p:sp>
      <p:sp>
        <p:nvSpPr>
          <p:cNvPr id="7" name="TextBox 6"/>
          <p:cNvSpPr txBox="1"/>
          <p:nvPr/>
        </p:nvSpPr>
        <p:spPr>
          <a:xfrm>
            <a:off x="1066801" y="3748721"/>
            <a:ext cx="5818910"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1219204" y="1074921"/>
            <a:ext cx="5818910" cy="369332"/>
          </a:xfrm>
          <a:prstGeom prst="rect">
            <a:avLst/>
          </a:prstGeom>
          <a:solidFill>
            <a:schemeClr val="bg1"/>
          </a:solidFill>
        </p:spPr>
        <p:txBody>
          <a:bodyPr wrap="square" rtlCol="0">
            <a:spAutoFit/>
          </a:bodyPr>
          <a:lstStyle/>
          <a:p>
            <a:endParaRPr lang="en-US"/>
          </a:p>
        </p:txBody>
      </p:sp>
      <p:sp>
        <p:nvSpPr>
          <p:cNvPr id="11" name="TextBox 10"/>
          <p:cNvSpPr txBox="1"/>
          <p:nvPr/>
        </p:nvSpPr>
        <p:spPr>
          <a:xfrm>
            <a:off x="1122219" y="3728388"/>
            <a:ext cx="5818910" cy="369332"/>
          </a:xfrm>
          <a:prstGeom prst="rect">
            <a:avLst/>
          </a:prstGeom>
          <a:solidFill>
            <a:schemeClr val="bg1"/>
          </a:solidFill>
        </p:spPr>
        <p:txBody>
          <a:bodyPr wrap="square" rtlCol="0">
            <a:spAutoFit/>
          </a:bodyPr>
          <a:lstStyle/>
          <a:p>
            <a:endParaRPr lang="en-US"/>
          </a:p>
        </p:txBody>
      </p:sp>
      <p:sp>
        <p:nvSpPr>
          <p:cNvPr id="13" name="TextBox 12"/>
          <p:cNvSpPr txBox="1"/>
          <p:nvPr/>
        </p:nvSpPr>
        <p:spPr>
          <a:xfrm>
            <a:off x="1136074" y="1116486"/>
            <a:ext cx="5818910" cy="369332"/>
          </a:xfrm>
          <a:prstGeom prst="rect">
            <a:avLst/>
          </a:prstGeom>
          <a:solidFill>
            <a:schemeClr val="bg1"/>
          </a:solidFill>
        </p:spPr>
        <p:txBody>
          <a:bodyPr wrap="square" rtlCol="0">
            <a:spAutoFit/>
          </a:bodyPr>
          <a:lstStyle/>
          <a:p>
            <a:endParaRPr lang="en-US"/>
          </a:p>
        </p:txBody>
      </p:sp>
      <p:sp>
        <p:nvSpPr>
          <p:cNvPr id="14" name="TextBox 13"/>
          <p:cNvSpPr txBox="1"/>
          <p:nvPr/>
        </p:nvSpPr>
        <p:spPr>
          <a:xfrm>
            <a:off x="1011383" y="3780764"/>
            <a:ext cx="5818910" cy="369332"/>
          </a:xfrm>
          <a:prstGeom prst="rect">
            <a:avLst/>
          </a:prstGeom>
          <a:solidFill>
            <a:schemeClr val="bg1"/>
          </a:solidFill>
        </p:spPr>
        <p:txBody>
          <a:bodyPr wrap="square" rtlCol="0">
            <a:spAutoFit/>
          </a:bodyPr>
          <a:lstStyle/>
          <a:p>
            <a:endParaRPr lang="en-US"/>
          </a:p>
        </p:txBody>
      </p:sp>
      <p:sp>
        <p:nvSpPr>
          <p:cNvPr id="15" name="TextBox 14"/>
          <p:cNvSpPr txBox="1"/>
          <p:nvPr/>
        </p:nvSpPr>
        <p:spPr>
          <a:xfrm>
            <a:off x="4151745" y="193154"/>
            <a:ext cx="6761015" cy="523220"/>
          </a:xfrm>
          <a:prstGeom prst="rect">
            <a:avLst/>
          </a:prstGeom>
          <a:noFill/>
        </p:spPr>
        <p:txBody>
          <a:bodyPr wrap="square" rtlCol="0">
            <a:spAutoFit/>
          </a:bodyPr>
          <a:lstStyle/>
          <a:p>
            <a:r>
              <a:rPr lang="en-US" sz="2800" dirty="0" err="1" smtClean="0">
                <a:latin typeface="Helvetica" charset="0"/>
                <a:ea typeface="Helvetica" charset="0"/>
                <a:cs typeface="Helvetica" charset="0"/>
              </a:rPr>
              <a:t>Treg</a:t>
            </a:r>
            <a:r>
              <a:rPr lang="en-US" sz="2800" dirty="0" smtClean="0">
                <a:latin typeface="Helvetica" charset="0"/>
                <a:ea typeface="Helvetica" charset="0"/>
                <a:cs typeface="Helvetica" charset="0"/>
              </a:rPr>
              <a:t>/Th1</a:t>
            </a:r>
            <a:endParaRPr lang="en-US" sz="2800" dirty="0" smtClean="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27" y="916551"/>
            <a:ext cx="4249882" cy="272870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327" y="881342"/>
            <a:ext cx="4190418" cy="273988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82" y="3965429"/>
            <a:ext cx="4367066" cy="2629631"/>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1327" y="3851130"/>
            <a:ext cx="4190418" cy="2841778"/>
          </a:xfrm>
          <a:prstGeom prst="rect">
            <a:avLst/>
          </a:prstGeom>
        </p:spPr>
      </p:pic>
    </p:spTree>
    <p:extLst>
      <p:ext uri="{BB962C8B-B14F-4D97-AF65-F5344CB8AC3E}">
        <p14:creationId xmlns:p14="http://schemas.microsoft.com/office/powerpoint/2010/main" val="1585028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618" y="374073"/>
            <a:ext cx="6428509" cy="523220"/>
          </a:xfrm>
          <a:prstGeom prst="rect">
            <a:avLst/>
          </a:prstGeom>
          <a:noFill/>
        </p:spPr>
        <p:txBody>
          <a:bodyPr wrap="square" rtlCol="0">
            <a:spAutoFit/>
          </a:bodyPr>
          <a:lstStyle/>
          <a:p>
            <a:r>
              <a:rPr lang="en-US" sz="2800" b="1" smtClean="0">
                <a:latin typeface="Helvetica" charset="0"/>
                <a:ea typeface="Helvetica" charset="0"/>
                <a:cs typeface="Helvetica" charset="0"/>
              </a:rPr>
              <a:t>Second study: Pd1-Icos</a:t>
            </a:r>
            <a:endParaRPr lang="en-US" sz="2800" b="1">
              <a:latin typeface="Helvetica" charset="0"/>
              <a:ea typeface="Helvetica" charset="0"/>
              <a:cs typeface="Helvetica" charset="0"/>
            </a:endParaRPr>
          </a:p>
        </p:txBody>
      </p:sp>
      <p:sp>
        <p:nvSpPr>
          <p:cNvPr id="4" name="TextBox 3"/>
          <p:cNvSpPr txBox="1"/>
          <p:nvPr/>
        </p:nvSpPr>
        <p:spPr>
          <a:xfrm>
            <a:off x="623455" y="1185851"/>
            <a:ext cx="5347854" cy="1446550"/>
          </a:xfrm>
          <a:prstGeom prst="rect">
            <a:avLst/>
          </a:prstGeom>
          <a:noFill/>
        </p:spPr>
        <p:txBody>
          <a:bodyPr wrap="square" rtlCol="0">
            <a:spAutoFit/>
          </a:bodyPr>
          <a:lstStyle/>
          <a:p>
            <a:pPr marL="285750" indent="-285750">
              <a:buFont typeface="Arial" charset="0"/>
              <a:buChar char="•"/>
            </a:pPr>
            <a:r>
              <a:rPr lang="en-US" sz="2200" dirty="0" smtClean="0">
                <a:latin typeface="Helvetica" charset="0"/>
                <a:ea typeface="Helvetica" charset="0"/>
                <a:cs typeface="Helvetica" charset="0"/>
              </a:rPr>
              <a:t>1 Probe: PD1 &amp; ICOS</a:t>
            </a:r>
          </a:p>
          <a:p>
            <a:pPr marL="285750" indent="-285750">
              <a:buFont typeface="Arial" charset="0"/>
              <a:buChar char="•"/>
            </a:pPr>
            <a:r>
              <a:rPr lang="en-US" sz="2200" dirty="0" smtClean="0">
                <a:latin typeface="Helvetica" charset="0"/>
                <a:ea typeface="Helvetica" charset="0"/>
                <a:cs typeface="Helvetica" charset="0"/>
              </a:rPr>
              <a:t>7 Mice: 384 T-cells from pancreatic islets and peripheral blood</a:t>
            </a:r>
          </a:p>
          <a:p>
            <a:pPr marL="285750" indent="-285750">
              <a:buFont typeface="Arial" charset="0"/>
              <a:buChar char="•"/>
            </a:pPr>
            <a:r>
              <a:rPr lang="en-US" sz="2200" dirty="0" smtClean="0">
                <a:latin typeface="Helvetica" charset="0"/>
                <a:ea typeface="Helvetica" charset="0"/>
                <a:cs typeface="Helvetica" charset="0"/>
              </a:rPr>
              <a:t>6 Humans: 480 peripheral blood T-cells</a:t>
            </a:r>
            <a:endParaRPr lang="en-US" sz="2200" dirty="0">
              <a:latin typeface="Helvetica" charset="0"/>
              <a:ea typeface="Helvetica" charset="0"/>
              <a:cs typeface="Helvetica" charset="0"/>
            </a:endParaRPr>
          </a:p>
        </p:txBody>
      </p:sp>
      <p:pic>
        <p:nvPicPr>
          <p:cNvPr id="5" name="Picture 4"/>
          <p:cNvPicPr>
            <a:picLocks noChangeAspect="1"/>
          </p:cNvPicPr>
          <p:nvPr/>
        </p:nvPicPr>
        <p:blipFill>
          <a:blip r:embed="rId2"/>
          <a:stretch>
            <a:fillRect/>
          </a:stretch>
        </p:blipFill>
        <p:spPr>
          <a:xfrm>
            <a:off x="9231745" y="-203030"/>
            <a:ext cx="2844800" cy="2857500"/>
          </a:xfrm>
          <a:prstGeom prst="rect">
            <a:avLst/>
          </a:prstGeom>
        </p:spPr>
      </p:pic>
      <p:pic>
        <p:nvPicPr>
          <p:cNvPr id="8" name="Picture 7"/>
          <p:cNvPicPr>
            <a:picLocks noChangeAspect="1"/>
          </p:cNvPicPr>
          <p:nvPr/>
        </p:nvPicPr>
        <p:blipFill>
          <a:blip r:embed="rId3"/>
          <a:stretch>
            <a:fillRect/>
          </a:stretch>
        </p:blipFill>
        <p:spPr>
          <a:xfrm>
            <a:off x="1605510" y="3506075"/>
            <a:ext cx="2603500" cy="3111500"/>
          </a:xfrm>
          <a:prstGeom prst="rect">
            <a:avLst/>
          </a:prstGeom>
        </p:spPr>
      </p:pic>
      <p:pic>
        <p:nvPicPr>
          <p:cNvPr id="9" name="Picture 8"/>
          <p:cNvPicPr>
            <a:picLocks noChangeAspect="1"/>
          </p:cNvPicPr>
          <p:nvPr/>
        </p:nvPicPr>
        <p:blipFill>
          <a:blip r:embed="rId4"/>
          <a:stretch>
            <a:fillRect/>
          </a:stretch>
        </p:blipFill>
        <p:spPr>
          <a:xfrm>
            <a:off x="6816436" y="3506075"/>
            <a:ext cx="3210055" cy="3111500"/>
          </a:xfrm>
          <a:prstGeom prst="rect">
            <a:avLst/>
          </a:prstGeom>
        </p:spPr>
      </p:pic>
      <p:cxnSp>
        <p:nvCxnSpPr>
          <p:cNvPr id="11" name="Straight Arrow Connector 10"/>
          <p:cNvCxnSpPr/>
          <p:nvPr/>
        </p:nvCxnSpPr>
        <p:spPr>
          <a:xfrm flipV="1">
            <a:off x="4918363" y="4918363"/>
            <a:ext cx="1188720" cy="0"/>
          </a:xfrm>
          <a:prstGeom prst="straightConnector1">
            <a:avLst/>
          </a:prstGeom>
          <a:ln w="1333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6898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63" y="0"/>
            <a:ext cx="7932387"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09" y="1427019"/>
            <a:ext cx="3203090" cy="35944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4417" y="5285509"/>
            <a:ext cx="1727200" cy="1219200"/>
          </a:xfrm>
          <a:prstGeom prst="rect">
            <a:avLst/>
          </a:prstGeom>
        </p:spPr>
      </p:pic>
      <p:sp>
        <p:nvSpPr>
          <p:cNvPr id="6" name="TextBox 5"/>
          <p:cNvSpPr txBox="1"/>
          <p:nvPr/>
        </p:nvSpPr>
        <p:spPr>
          <a:xfrm>
            <a:off x="317309" y="331950"/>
            <a:ext cx="3477490" cy="830997"/>
          </a:xfrm>
          <a:prstGeom prst="rect">
            <a:avLst/>
          </a:prstGeom>
          <a:noFill/>
        </p:spPr>
        <p:txBody>
          <a:bodyPr wrap="square" rtlCol="0">
            <a:spAutoFit/>
          </a:bodyPr>
          <a:lstStyle/>
          <a:p>
            <a:r>
              <a:rPr lang="en-US" sz="2400" dirty="0" smtClean="0">
                <a:latin typeface="Helvetica" charset="0"/>
                <a:ea typeface="Helvetica" charset="0"/>
                <a:cs typeface="Helvetica" charset="0"/>
              </a:rPr>
              <a:t>Mouse samples</a:t>
            </a:r>
            <a:r>
              <a:rPr lang="en-US" sz="2400" smtClean="0">
                <a:latin typeface="Helvetica" charset="0"/>
                <a:ea typeface="Helvetica" charset="0"/>
                <a:cs typeface="Helvetica" charset="0"/>
              </a:rPr>
              <a:t>: </a:t>
            </a:r>
          </a:p>
          <a:p>
            <a:r>
              <a:rPr lang="en-US" sz="2400" dirty="0" smtClean="0">
                <a:latin typeface="Helvetica" charset="0"/>
                <a:ea typeface="Helvetica" charset="0"/>
                <a:cs typeface="Helvetica" charset="0"/>
              </a:rPr>
              <a:t>365 T cells after filtering</a:t>
            </a:r>
            <a:endParaRPr lang="en-US" sz="2400" dirty="0">
              <a:latin typeface="Helvetica" charset="0"/>
              <a:ea typeface="Helvetica" charset="0"/>
              <a:cs typeface="Helvetica" charset="0"/>
            </a:endParaRPr>
          </a:p>
        </p:txBody>
      </p:sp>
    </p:spTree>
    <p:extLst>
      <p:ext uri="{BB962C8B-B14F-4D97-AF65-F5344CB8AC3E}">
        <p14:creationId xmlns:p14="http://schemas.microsoft.com/office/powerpoint/2010/main" val="6923264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64" y="1233055"/>
            <a:ext cx="5748797" cy="562494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3127" y="2078180"/>
            <a:ext cx="1034471" cy="1034471"/>
          </a:xfrm>
          <a:prstGeom prst="rect">
            <a:avLst/>
          </a:prstGeom>
        </p:spPr>
      </p:pic>
      <p:sp>
        <p:nvSpPr>
          <p:cNvPr id="4" name="TextBox 3"/>
          <p:cNvSpPr txBox="1"/>
          <p:nvPr/>
        </p:nvSpPr>
        <p:spPr>
          <a:xfrm>
            <a:off x="471055" y="235527"/>
            <a:ext cx="3422072" cy="584775"/>
          </a:xfrm>
          <a:prstGeom prst="rect">
            <a:avLst/>
          </a:prstGeom>
          <a:noFill/>
        </p:spPr>
        <p:txBody>
          <a:bodyPr wrap="square" rtlCol="0">
            <a:spAutoFit/>
          </a:bodyPr>
          <a:lstStyle/>
          <a:p>
            <a:r>
              <a:rPr lang="en-US" sz="3200" dirty="0" err="1" smtClean="0">
                <a:latin typeface="Helvetica" charset="0"/>
                <a:ea typeface="Helvetica" charset="0"/>
                <a:cs typeface="Helvetica" charset="0"/>
              </a:rPr>
              <a:t>tSNE</a:t>
            </a:r>
            <a:endParaRPr lang="en-US" sz="3200" dirty="0">
              <a:latin typeface="Helvetica" charset="0"/>
              <a:ea typeface="Helvetica" charset="0"/>
              <a:cs typeface="Helvetica"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283" y="1233055"/>
            <a:ext cx="5887793" cy="562494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9981" y="2078180"/>
            <a:ext cx="1078345" cy="123650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2091" y="52095"/>
            <a:ext cx="4657255" cy="1536414"/>
          </a:xfrm>
          <a:prstGeom prst="rect">
            <a:avLst/>
          </a:prstGeom>
        </p:spPr>
      </p:pic>
    </p:spTree>
    <p:extLst>
      <p:ext uri="{BB962C8B-B14F-4D97-AF65-F5344CB8AC3E}">
        <p14:creationId xmlns:p14="http://schemas.microsoft.com/office/powerpoint/2010/main" val="883872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 y="983673"/>
            <a:ext cx="10709256" cy="5737101"/>
          </a:xfrm>
          <a:prstGeom prst="rect">
            <a:avLst/>
          </a:prstGeom>
        </p:spPr>
      </p:pic>
      <p:sp>
        <p:nvSpPr>
          <p:cNvPr id="3" name="TextBox 2"/>
          <p:cNvSpPr txBox="1"/>
          <p:nvPr/>
        </p:nvSpPr>
        <p:spPr>
          <a:xfrm>
            <a:off x="727209" y="235527"/>
            <a:ext cx="5354782"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Cluster 2</a:t>
            </a:r>
            <a:r>
              <a:rPr lang="en-US" sz="2800" dirty="0" smtClean="0">
                <a:latin typeface="Helvetica" charset="0"/>
                <a:ea typeface="Helvetica" charset="0"/>
                <a:cs typeface="Helvetica" charset="0"/>
              </a:rPr>
              <a:t>: Mostly naïve T cells</a:t>
            </a:r>
            <a:endParaRPr lang="en-US" sz="2800" dirty="0">
              <a:latin typeface="Helvetica" charset="0"/>
              <a:ea typeface="Helvetica" charset="0"/>
              <a:cs typeface="Helvetica" charset="0"/>
            </a:endParaRPr>
          </a:p>
        </p:txBody>
      </p:sp>
    </p:spTree>
    <p:extLst>
      <p:ext uri="{BB962C8B-B14F-4D97-AF65-F5344CB8AC3E}">
        <p14:creationId xmlns:p14="http://schemas.microsoft.com/office/powerpoint/2010/main" val="16887593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7209" y="235527"/>
            <a:ext cx="5354782"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Cluster 3</a:t>
            </a:r>
            <a:r>
              <a:rPr lang="en-US" sz="2800" dirty="0" smtClean="0">
                <a:latin typeface="Helvetica" charset="0"/>
                <a:ea typeface="Helvetica" charset="0"/>
                <a:cs typeface="Helvetica" charset="0"/>
              </a:rPr>
              <a:t>: </a:t>
            </a:r>
            <a:r>
              <a:rPr lang="en-US" sz="2800" dirty="0">
                <a:latin typeface="Helvetica" charset="0"/>
                <a:ea typeface="Helvetica" charset="0"/>
                <a:cs typeface="Helvetica" charset="0"/>
              </a:rPr>
              <a:t>Th1/Th17</a:t>
            </a:r>
            <a:endParaRPr lang="en-US" sz="2800" dirty="0">
              <a:latin typeface="Helvetica" charset="0"/>
              <a:ea typeface="Helvetica" charset="0"/>
              <a:cs typeface="Helvetica"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190" y="1226777"/>
            <a:ext cx="10899655" cy="28459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663" y="4072732"/>
            <a:ext cx="3865573" cy="254992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518" y="4072732"/>
            <a:ext cx="3907136" cy="2633070"/>
          </a:xfrm>
          <a:prstGeom prst="rect">
            <a:avLst/>
          </a:prstGeom>
        </p:spPr>
      </p:pic>
    </p:spTree>
    <p:extLst>
      <p:ext uri="{BB962C8B-B14F-4D97-AF65-F5344CB8AC3E}">
        <p14:creationId xmlns:p14="http://schemas.microsoft.com/office/powerpoint/2010/main" val="1132625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947698"/>
            <a:ext cx="11024376" cy="5707520"/>
          </a:xfrm>
          <a:prstGeom prst="rect">
            <a:avLst/>
          </a:prstGeom>
        </p:spPr>
      </p:pic>
      <p:sp>
        <p:nvSpPr>
          <p:cNvPr id="3" name="TextBox 2"/>
          <p:cNvSpPr txBox="1"/>
          <p:nvPr/>
        </p:nvSpPr>
        <p:spPr>
          <a:xfrm>
            <a:off x="469900" y="393700"/>
            <a:ext cx="5778500" cy="553998"/>
          </a:xfrm>
          <a:prstGeom prst="rect">
            <a:avLst/>
          </a:prstGeom>
          <a:noFill/>
        </p:spPr>
        <p:txBody>
          <a:bodyPr wrap="square" rtlCol="0">
            <a:spAutoFit/>
          </a:bodyPr>
          <a:lstStyle/>
          <a:p>
            <a:r>
              <a:rPr lang="en-US" sz="3000" b="1" dirty="0" smtClean="0">
                <a:latin typeface="Helvetica" charset="0"/>
                <a:ea typeface="Helvetica" charset="0"/>
                <a:cs typeface="Helvetica" charset="0"/>
              </a:rPr>
              <a:t>Type 1 diabetes</a:t>
            </a:r>
            <a:endParaRPr lang="en-US" sz="3000" dirty="0">
              <a:latin typeface="Helvetica" charset="0"/>
              <a:ea typeface="Helvetica" charset="0"/>
              <a:cs typeface="Helvetica" charset="0"/>
            </a:endParaRPr>
          </a:p>
        </p:txBody>
      </p:sp>
      <p:sp>
        <p:nvSpPr>
          <p:cNvPr id="4" name="TextBox 3"/>
          <p:cNvSpPr txBox="1"/>
          <p:nvPr/>
        </p:nvSpPr>
        <p:spPr>
          <a:xfrm>
            <a:off x="8483600" y="6516718"/>
            <a:ext cx="3670300" cy="276999"/>
          </a:xfrm>
          <a:prstGeom prst="rect">
            <a:avLst/>
          </a:prstGeom>
          <a:noFill/>
        </p:spPr>
        <p:txBody>
          <a:bodyPr wrap="square" rtlCol="0">
            <a:spAutoFit/>
          </a:bodyPr>
          <a:lstStyle/>
          <a:p>
            <a:r>
              <a:rPr lang="en-US" sz="1200" dirty="0" err="1" smtClean="0">
                <a:latin typeface="Helvetica" charset="0"/>
                <a:ea typeface="Helvetica" charset="0"/>
                <a:cs typeface="Helvetica" charset="0"/>
              </a:rPr>
              <a:t>Roep</a:t>
            </a:r>
            <a:r>
              <a:rPr lang="en-US" sz="1200" dirty="0" smtClean="0">
                <a:latin typeface="Helvetica" charset="0"/>
                <a:ea typeface="Helvetica" charset="0"/>
                <a:cs typeface="Helvetica" charset="0"/>
              </a:rPr>
              <a:t> &amp; Tree </a:t>
            </a:r>
            <a:r>
              <a:rPr lang="en-US" sz="1200" i="1" dirty="0" smtClean="0">
                <a:latin typeface="Helvetica" charset="0"/>
                <a:ea typeface="Helvetica" charset="0"/>
                <a:cs typeface="Helvetica" charset="0"/>
              </a:rPr>
              <a:t>Nature </a:t>
            </a:r>
            <a:r>
              <a:rPr lang="en-US" sz="1200" i="1" dirty="0">
                <a:latin typeface="Helvetica" charset="0"/>
                <a:ea typeface="Helvetica" charset="0"/>
                <a:cs typeface="Helvetica" charset="0"/>
              </a:rPr>
              <a:t>Reviews </a:t>
            </a:r>
            <a:r>
              <a:rPr lang="en-US" sz="1200" i="1" dirty="0" smtClean="0">
                <a:latin typeface="Helvetica" charset="0"/>
                <a:ea typeface="Helvetica" charset="0"/>
                <a:cs typeface="Helvetica" charset="0"/>
              </a:rPr>
              <a:t>Endocrinology </a:t>
            </a:r>
            <a:r>
              <a:rPr lang="en-US" sz="1200" dirty="0" smtClean="0">
                <a:latin typeface="Helvetica" charset="0"/>
                <a:ea typeface="Helvetica" charset="0"/>
                <a:cs typeface="Helvetica" charset="0"/>
              </a:rPr>
              <a:t>(2014)</a:t>
            </a:r>
            <a:endParaRPr lang="en-US" sz="1200" dirty="0"/>
          </a:p>
        </p:txBody>
      </p:sp>
    </p:spTree>
    <p:extLst>
      <p:ext uri="{BB962C8B-B14F-4D97-AF65-F5344CB8AC3E}">
        <p14:creationId xmlns:p14="http://schemas.microsoft.com/office/powerpoint/2010/main" val="19743276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7209" y="235527"/>
            <a:ext cx="5354782"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Cluster 4</a:t>
            </a:r>
            <a:r>
              <a:rPr lang="en-US" sz="2800" dirty="0" smtClean="0">
                <a:latin typeface="Helvetica" charset="0"/>
                <a:ea typeface="Helvetica" charset="0"/>
                <a:cs typeface="Helvetica" charset="0"/>
              </a:rPr>
              <a:t>: </a:t>
            </a:r>
            <a:r>
              <a:rPr lang="en-US" sz="2800" dirty="0" err="1" smtClean="0">
                <a:latin typeface="Helvetica" charset="0"/>
                <a:ea typeface="Helvetica" charset="0"/>
                <a:cs typeface="Helvetica" charset="0"/>
              </a:rPr>
              <a:t>Treg</a:t>
            </a:r>
            <a:r>
              <a:rPr lang="en-US" sz="2800" dirty="0" smtClean="0">
                <a:latin typeface="Helvetica" charset="0"/>
                <a:ea typeface="Helvetica" charset="0"/>
                <a:cs typeface="Helvetica" charset="0"/>
              </a:rPr>
              <a:t>/Th1</a:t>
            </a:r>
            <a:endParaRPr lang="en-US" sz="2800" dirty="0">
              <a:latin typeface="Helvetica" charset="0"/>
              <a:ea typeface="Helvetica" charset="0"/>
              <a:cs typeface="Helvetica"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07" y="780335"/>
            <a:ext cx="11236453" cy="292806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08" y="3708400"/>
            <a:ext cx="11236453" cy="2983345"/>
          </a:xfrm>
          <a:prstGeom prst="rect">
            <a:avLst/>
          </a:prstGeom>
        </p:spPr>
      </p:pic>
    </p:spTree>
    <p:extLst>
      <p:ext uri="{BB962C8B-B14F-4D97-AF65-F5344CB8AC3E}">
        <p14:creationId xmlns:p14="http://schemas.microsoft.com/office/powerpoint/2010/main" val="8422859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618" y="374073"/>
            <a:ext cx="6927273"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Combining the mouse </a:t>
            </a:r>
            <a:r>
              <a:rPr lang="en-US" sz="2800" b="1" smtClean="0">
                <a:latin typeface="Helvetica" charset="0"/>
                <a:ea typeface="Helvetica" charset="0"/>
                <a:cs typeface="Helvetica" charset="0"/>
              </a:rPr>
              <a:t>and human data</a:t>
            </a:r>
            <a:endParaRPr lang="en-US" sz="2800" b="1" dirty="0">
              <a:latin typeface="Helvetica" charset="0"/>
              <a:ea typeface="Helvetica" charset="0"/>
              <a:cs typeface="Helvetica" charset="0"/>
            </a:endParaRPr>
          </a:p>
        </p:txBody>
      </p:sp>
      <p:sp>
        <p:nvSpPr>
          <p:cNvPr id="4" name="TextBox 3"/>
          <p:cNvSpPr txBox="1"/>
          <p:nvPr/>
        </p:nvSpPr>
        <p:spPr>
          <a:xfrm>
            <a:off x="623455" y="1185851"/>
            <a:ext cx="5347854" cy="1785104"/>
          </a:xfrm>
          <a:prstGeom prst="rect">
            <a:avLst/>
          </a:prstGeom>
          <a:noFill/>
        </p:spPr>
        <p:txBody>
          <a:bodyPr wrap="square" rtlCol="0">
            <a:spAutoFit/>
          </a:bodyPr>
          <a:lstStyle/>
          <a:p>
            <a:pPr marL="285750" indent="-285750">
              <a:buFont typeface="Arial" charset="0"/>
              <a:buChar char="•"/>
            </a:pPr>
            <a:r>
              <a:rPr lang="en-US" sz="2200" dirty="0" smtClean="0">
                <a:latin typeface="Helvetica" charset="0"/>
                <a:ea typeface="Helvetica" charset="0"/>
                <a:cs typeface="Helvetica" charset="0"/>
              </a:rPr>
              <a:t>78 genes shared between the 96 gene panels</a:t>
            </a:r>
          </a:p>
          <a:p>
            <a:pPr marL="285750" indent="-285750">
              <a:buFont typeface="Arial" charset="0"/>
              <a:buChar char="•"/>
            </a:pPr>
            <a:r>
              <a:rPr lang="en-US" sz="2200" dirty="0" smtClean="0">
                <a:latin typeface="Helvetica" charset="0"/>
                <a:ea typeface="Helvetica" charset="0"/>
                <a:cs typeface="Helvetica" charset="0"/>
              </a:rPr>
              <a:t>7 Mice: 384 T-cells from pancreatic islets and peripheral blood</a:t>
            </a:r>
          </a:p>
          <a:p>
            <a:pPr marL="285750" indent="-285750">
              <a:buFont typeface="Arial" charset="0"/>
              <a:buChar char="•"/>
            </a:pPr>
            <a:r>
              <a:rPr lang="en-US" sz="2200" dirty="0" smtClean="0">
                <a:latin typeface="Helvetica" charset="0"/>
                <a:ea typeface="Helvetica" charset="0"/>
                <a:cs typeface="Helvetica" charset="0"/>
              </a:rPr>
              <a:t>6 Humans: 480 peripheral blood T-cells</a:t>
            </a:r>
            <a:endParaRPr lang="en-US" sz="2200" dirty="0">
              <a:latin typeface="Helvetica" charset="0"/>
              <a:ea typeface="Helvetica" charset="0"/>
              <a:cs typeface="Helvetica" charset="0"/>
            </a:endParaRPr>
          </a:p>
        </p:txBody>
      </p:sp>
      <p:pic>
        <p:nvPicPr>
          <p:cNvPr id="5" name="Picture 4"/>
          <p:cNvPicPr>
            <a:picLocks noChangeAspect="1"/>
          </p:cNvPicPr>
          <p:nvPr/>
        </p:nvPicPr>
        <p:blipFill>
          <a:blip r:embed="rId2"/>
          <a:stretch>
            <a:fillRect/>
          </a:stretch>
        </p:blipFill>
        <p:spPr>
          <a:xfrm>
            <a:off x="9231745" y="-203030"/>
            <a:ext cx="2844800" cy="2857500"/>
          </a:xfrm>
          <a:prstGeom prst="rect">
            <a:avLst/>
          </a:prstGeom>
        </p:spPr>
      </p:pic>
      <p:pic>
        <p:nvPicPr>
          <p:cNvPr id="8" name="Picture 7"/>
          <p:cNvPicPr>
            <a:picLocks noChangeAspect="1"/>
          </p:cNvPicPr>
          <p:nvPr/>
        </p:nvPicPr>
        <p:blipFill>
          <a:blip r:embed="rId3"/>
          <a:stretch>
            <a:fillRect/>
          </a:stretch>
        </p:blipFill>
        <p:spPr>
          <a:xfrm>
            <a:off x="1605510" y="3506075"/>
            <a:ext cx="2603500" cy="3111500"/>
          </a:xfrm>
          <a:prstGeom prst="rect">
            <a:avLst/>
          </a:prstGeom>
        </p:spPr>
      </p:pic>
      <p:pic>
        <p:nvPicPr>
          <p:cNvPr id="9" name="Picture 8"/>
          <p:cNvPicPr>
            <a:picLocks noChangeAspect="1"/>
          </p:cNvPicPr>
          <p:nvPr/>
        </p:nvPicPr>
        <p:blipFill>
          <a:blip r:embed="rId4"/>
          <a:stretch>
            <a:fillRect/>
          </a:stretch>
        </p:blipFill>
        <p:spPr>
          <a:xfrm>
            <a:off x="6816436" y="3506075"/>
            <a:ext cx="3210055" cy="3111500"/>
          </a:xfrm>
          <a:prstGeom prst="rect">
            <a:avLst/>
          </a:prstGeom>
        </p:spPr>
      </p:pic>
      <p:cxnSp>
        <p:nvCxnSpPr>
          <p:cNvPr id="11" name="Straight Arrow Connector 10"/>
          <p:cNvCxnSpPr/>
          <p:nvPr/>
        </p:nvCxnSpPr>
        <p:spPr>
          <a:xfrm flipV="1">
            <a:off x="4918363" y="4918363"/>
            <a:ext cx="1188720" cy="0"/>
          </a:xfrm>
          <a:prstGeom prst="straightConnector1">
            <a:avLst/>
          </a:prstGeom>
          <a:ln w="1333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4038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0"/>
            <a:ext cx="6756400" cy="68453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4010891"/>
            <a:ext cx="1295400" cy="1206500"/>
          </a:xfrm>
          <a:prstGeom prst="rect">
            <a:avLst/>
          </a:prstGeom>
        </p:spPr>
      </p:pic>
      <p:sp>
        <p:nvSpPr>
          <p:cNvPr id="4" name="TextBox 3"/>
          <p:cNvSpPr txBox="1"/>
          <p:nvPr/>
        </p:nvSpPr>
        <p:spPr>
          <a:xfrm>
            <a:off x="595746" y="263237"/>
            <a:ext cx="1316181" cy="526472"/>
          </a:xfrm>
          <a:prstGeom prst="rect">
            <a:avLst/>
          </a:prstGeom>
          <a:noFill/>
        </p:spPr>
        <p:txBody>
          <a:bodyPr wrap="square" rtlCol="0">
            <a:spAutoFit/>
          </a:bodyPr>
          <a:lstStyle/>
          <a:p>
            <a:r>
              <a:rPr lang="en-US" sz="2800" smtClean="0">
                <a:latin typeface="Helvetica" charset="0"/>
                <a:ea typeface="Helvetica" charset="0"/>
                <a:cs typeface="Helvetica" charset="0"/>
              </a:rPr>
              <a:t>tSNE</a:t>
            </a:r>
            <a:endParaRPr lang="en-US" sz="2800" dirty="0">
              <a:latin typeface="Helvetica" charset="0"/>
              <a:ea typeface="Helvetica" charset="0"/>
              <a:cs typeface="Helvetica" charset="0"/>
            </a:endParaRPr>
          </a:p>
        </p:txBody>
      </p:sp>
    </p:spTree>
    <p:extLst>
      <p:ext uri="{BB962C8B-B14F-4D97-AF65-F5344CB8AC3E}">
        <p14:creationId xmlns:p14="http://schemas.microsoft.com/office/powerpoint/2010/main" val="8384182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7309" y="331950"/>
            <a:ext cx="3477490" cy="830997"/>
          </a:xfrm>
          <a:prstGeom prst="rect">
            <a:avLst/>
          </a:prstGeom>
          <a:noFill/>
        </p:spPr>
        <p:txBody>
          <a:bodyPr wrap="square" rtlCol="0">
            <a:spAutoFit/>
          </a:bodyPr>
          <a:lstStyle/>
          <a:p>
            <a:r>
              <a:rPr lang="en-US" sz="2400" dirty="0" smtClean="0">
                <a:latin typeface="Helvetica" charset="0"/>
                <a:ea typeface="Helvetica" charset="0"/>
                <a:cs typeface="Helvetica" charset="0"/>
              </a:rPr>
              <a:t>Human samples: </a:t>
            </a:r>
          </a:p>
          <a:p>
            <a:r>
              <a:rPr lang="en-US" sz="2400" dirty="0" smtClean="0">
                <a:latin typeface="Helvetica" charset="0"/>
                <a:ea typeface="Helvetica" charset="0"/>
                <a:cs typeface="Helvetica" charset="0"/>
              </a:rPr>
              <a:t>460 T-cells after filtering</a:t>
            </a:r>
            <a:endParaRPr lang="en-US" sz="2400" dirty="0">
              <a:latin typeface="Helvetica" charset="0"/>
              <a:ea typeface="Helvetica" charset="0"/>
              <a:cs typeface="Helvetica"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270" y="0"/>
            <a:ext cx="7881730"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54" y="1510146"/>
            <a:ext cx="2768600" cy="3200400"/>
          </a:xfrm>
          <a:prstGeom prst="rect">
            <a:avLst/>
          </a:prstGeom>
        </p:spPr>
      </p:pic>
    </p:spTree>
    <p:extLst>
      <p:ext uri="{BB962C8B-B14F-4D97-AF65-F5344CB8AC3E}">
        <p14:creationId xmlns:p14="http://schemas.microsoft.com/office/powerpoint/2010/main" val="16519080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6346" y="1265382"/>
            <a:ext cx="5943600" cy="23749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046" y="4056496"/>
            <a:ext cx="5930900" cy="2438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02509"/>
            <a:ext cx="5158887" cy="511694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4918" y="115616"/>
            <a:ext cx="3880427" cy="148689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19" y="4919518"/>
            <a:ext cx="1079500" cy="1384300"/>
          </a:xfrm>
          <a:prstGeom prst="rect">
            <a:avLst/>
          </a:prstGeom>
        </p:spPr>
      </p:pic>
    </p:spTree>
    <p:extLst>
      <p:ext uri="{BB962C8B-B14F-4D97-AF65-F5344CB8AC3E}">
        <p14:creationId xmlns:p14="http://schemas.microsoft.com/office/powerpoint/2010/main" val="19662705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99" y="935859"/>
            <a:ext cx="10910455" cy="5922142"/>
          </a:xfrm>
          <a:prstGeom prst="rect">
            <a:avLst/>
          </a:prstGeom>
        </p:spPr>
      </p:pic>
    </p:spTree>
    <p:extLst>
      <p:ext uri="{BB962C8B-B14F-4D97-AF65-F5344CB8AC3E}">
        <p14:creationId xmlns:p14="http://schemas.microsoft.com/office/powerpoint/2010/main" val="17765567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91415"/>
            <a:ext cx="11464636" cy="6166585"/>
          </a:xfrm>
          <a:prstGeom prst="rect">
            <a:avLst/>
          </a:prstGeom>
        </p:spPr>
      </p:pic>
    </p:spTree>
    <p:extLst>
      <p:ext uri="{BB962C8B-B14F-4D97-AF65-F5344CB8AC3E}">
        <p14:creationId xmlns:p14="http://schemas.microsoft.com/office/powerpoint/2010/main" val="2123833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7309" y="331950"/>
            <a:ext cx="3477490" cy="461665"/>
          </a:xfrm>
          <a:prstGeom prst="rect">
            <a:avLst/>
          </a:prstGeom>
          <a:noFill/>
        </p:spPr>
        <p:txBody>
          <a:bodyPr wrap="square" rtlCol="0">
            <a:spAutoFit/>
          </a:bodyPr>
          <a:lstStyle/>
          <a:p>
            <a:r>
              <a:rPr lang="en-US" sz="2400" dirty="0" err="1" smtClean="0">
                <a:latin typeface="Helvetica" charset="0"/>
                <a:ea typeface="Helvetica" charset="0"/>
                <a:cs typeface="Helvetica" charset="0"/>
              </a:rPr>
              <a:t>Unnormalized</a:t>
            </a:r>
            <a:r>
              <a:rPr lang="en-US" sz="2400" dirty="0" smtClean="0">
                <a:latin typeface="Helvetica" charset="0"/>
                <a:ea typeface="Helvetica" charset="0"/>
                <a:cs typeface="Helvetica" charset="0"/>
              </a:rPr>
              <a:t>?</a:t>
            </a:r>
            <a:endParaRPr lang="en-US" sz="2400" dirty="0">
              <a:latin typeface="Helvetica" charset="0"/>
              <a:ea typeface="Helvetica" charset="0"/>
              <a:cs typeface="Helvetica"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401" y="0"/>
            <a:ext cx="7952599"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046" y="995217"/>
            <a:ext cx="3061753" cy="353521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816" y="4870582"/>
            <a:ext cx="3764211" cy="1433235"/>
          </a:xfrm>
          <a:prstGeom prst="rect">
            <a:avLst/>
          </a:prstGeom>
        </p:spPr>
      </p:pic>
    </p:spTree>
    <p:extLst>
      <p:ext uri="{BB962C8B-B14F-4D97-AF65-F5344CB8AC3E}">
        <p14:creationId xmlns:p14="http://schemas.microsoft.com/office/powerpoint/2010/main" val="2684568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73" y="1022843"/>
            <a:ext cx="10607963" cy="5684484"/>
          </a:xfrm>
          <a:prstGeom prst="rect">
            <a:avLst/>
          </a:prstGeom>
        </p:spPr>
      </p:pic>
      <p:sp>
        <p:nvSpPr>
          <p:cNvPr id="3" name="TextBox 2"/>
          <p:cNvSpPr txBox="1"/>
          <p:nvPr/>
        </p:nvSpPr>
        <p:spPr>
          <a:xfrm>
            <a:off x="512618" y="180109"/>
            <a:ext cx="5237018" cy="523220"/>
          </a:xfrm>
          <a:prstGeom prst="rect">
            <a:avLst/>
          </a:prstGeom>
          <a:noFill/>
        </p:spPr>
        <p:txBody>
          <a:bodyPr wrap="square" rtlCol="0">
            <a:spAutoFit/>
          </a:bodyPr>
          <a:lstStyle/>
          <a:p>
            <a:r>
              <a:rPr lang="en-US" sz="2800" dirty="0" smtClean="0">
                <a:latin typeface="Helvetica" charset="0"/>
                <a:ea typeface="Helvetica" charset="0"/>
                <a:cs typeface="Helvetica" charset="0"/>
              </a:rPr>
              <a:t>Strange patterns</a:t>
            </a:r>
            <a:endParaRPr lang="en-US" sz="2800" dirty="0">
              <a:latin typeface="Helvetica" charset="0"/>
              <a:ea typeface="Helvetica" charset="0"/>
              <a:cs typeface="Helvetica" charset="0"/>
            </a:endParaRPr>
          </a:p>
        </p:txBody>
      </p:sp>
    </p:spTree>
    <p:extLst>
      <p:ext uri="{BB962C8B-B14F-4D97-AF65-F5344CB8AC3E}">
        <p14:creationId xmlns:p14="http://schemas.microsoft.com/office/powerpoint/2010/main" val="12737951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10" y="971720"/>
            <a:ext cx="10893136" cy="5886280"/>
          </a:xfrm>
          <a:prstGeom prst="rect">
            <a:avLst/>
          </a:prstGeom>
        </p:spPr>
      </p:pic>
      <p:sp>
        <p:nvSpPr>
          <p:cNvPr id="3" name="TextBox 2"/>
          <p:cNvSpPr txBox="1"/>
          <p:nvPr/>
        </p:nvSpPr>
        <p:spPr>
          <a:xfrm>
            <a:off x="471055" y="263236"/>
            <a:ext cx="6705600" cy="523220"/>
          </a:xfrm>
          <a:prstGeom prst="rect">
            <a:avLst/>
          </a:prstGeom>
          <a:noFill/>
        </p:spPr>
        <p:txBody>
          <a:bodyPr wrap="square" rtlCol="0">
            <a:spAutoFit/>
          </a:bodyPr>
          <a:lstStyle/>
          <a:p>
            <a:r>
              <a:rPr lang="en-US" sz="2800" smtClean="0">
                <a:latin typeface="Helvetica" charset="0"/>
                <a:ea typeface="Helvetica" charset="0"/>
                <a:cs typeface="Helvetica" charset="0"/>
              </a:rPr>
              <a:t>Differences between children and adults</a:t>
            </a:r>
            <a:endParaRPr lang="en-US" sz="2800">
              <a:latin typeface="Helvetica" charset="0"/>
              <a:ea typeface="Helvetica" charset="0"/>
              <a:cs typeface="Helvetica" charset="0"/>
            </a:endParaRPr>
          </a:p>
        </p:txBody>
      </p:sp>
    </p:spTree>
    <p:extLst>
      <p:ext uri="{BB962C8B-B14F-4D97-AF65-F5344CB8AC3E}">
        <p14:creationId xmlns:p14="http://schemas.microsoft.com/office/powerpoint/2010/main" val="285918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08200" y="721288"/>
            <a:ext cx="8116824" cy="6136712"/>
          </a:xfrm>
          <a:prstGeom prst="rect">
            <a:avLst/>
          </a:prstGeom>
        </p:spPr>
      </p:pic>
      <p:sp>
        <p:nvSpPr>
          <p:cNvPr id="3" name="TextBox 2"/>
          <p:cNvSpPr txBox="1"/>
          <p:nvPr/>
        </p:nvSpPr>
        <p:spPr>
          <a:xfrm>
            <a:off x="711200" y="198068"/>
            <a:ext cx="5150612"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Cd4+ T-cell subsets</a:t>
            </a:r>
            <a:endParaRPr lang="en-US" sz="2800" b="1" dirty="0">
              <a:latin typeface="Helvetica" charset="0"/>
              <a:ea typeface="Helvetica" charset="0"/>
              <a:cs typeface="Helvetica" charset="0"/>
            </a:endParaRPr>
          </a:p>
        </p:txBody>
      </p:sp>
    </p:spTree>
    <p:extLst>
      <p:ext uri="{BB962C8B-B14F-4D97-AF65-F5344CB8AC3E}">
        <p14:creationId xmlns:p14="http://schemas.microsoft.com/office/powerpoint/2010/main" val="20987341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08200" y="721288"/>
            <a:ext cx="8116824" cy="6136712"/>
          </a:xfrm>
          <a:prstGeom prst="rect">
            <a:avLst/>
          </a:prstGeom>
        </p:spPr>
      </p:pic>
      <p:sp>
        <p:nvSpPr>
          <p:cNvPr id="3" name="TextBox 2"/>
          <p:cNvSpPr txBox="1"/>
          <p:nvPr/>
        </p:nvSpPr>
        <p:spPr>
          <a:xfrm>
            <a:off x="711200" y="198068"/>
            <a:ext cx="5150612"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Cd4+ T-cell subsets</a:t>
            </a:r>
            <a:endParaRPr lang="en-US" sz="2800" b="1" dirty="0">
              <a:latin typeface="Helvetica" charset="0"/>
              <a:ea typeface="Helvetica" charset="0"/>
              <a:cs typeface="Helvetica" charset="0"/>
            </a:endParaRPr>
          </a:p>
        </p:txBody>
      </p:sp>
      <p:cxnSp>
        <p:nvCxnSpPr>
          <p:cNvPr id="6" name="Straight Arrow Connector 5"/>
          <p:cNvCxnSpPr/>
          <p:nvPr/>
        </p:nvCxnSpPr>
        <p:spPr>
          <a:xfrm>
            <a:off x="4532243" y="1722783"/>
            <a:ext cx="142233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95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110" y="304800"/>
            <a:ext cx="4678769" cy="6307985"/>
          </a:xfrm>
          <a:prstGeom prst="rect">
            <a:avLst/>
          </a:prstGeom>
        </p:spPr>
      </p:pic>
      <p:sp>
        <p:nvSpPr>
          <p:cNvPr id="5" name="TextBox 4"/>
          <p:cNvSpPr txBox="1"/>
          <p:nvPr/>
        </p:nvSpPr>
        <p:spPr>
          <a:xfrm>
            <a:off x="410817" y="304800"/>
            <a:ext cx="4214192"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TCR specificity</a:t>
            </a:r>
            <a:endParaRPr lang="en-US" sz="2800" b="1" dirty="0">
              <a:latin typeface="Helvetica" charset="0"/>
              <a:ea typeface="Helvetica" charset="0"/>
              <a:cs typeface="Helvetica" charset="0"/>
            </a:endParaRPr>
          </a:p>
        </p:txBody>
      </p:sp>
    </p:spTree>
    <p:extLst>
      <p:ext uri="{BB962C8B-B14F-4D97-AF65-F5344CB8AC3E}">
        <p14:creationId xmlns:p14="http://schemas.microsoft.com/office/powerpoint/2010/main" val="1025716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110" y="304800"/>
            <a:ext cx="4678769" cy="6307985"/>
          </a:xfrm>
          <a:prstGeom prst="rect">
            <a:avLst/>
          </a:prstGeom>
        </p:spPr>
      </p:pic>
      <p:sp>
        <p:nvSpPr>
          <p:cNvPr id="5" name="TextBox 4"/>
          <p:cNvSpPr txBox="1"/>
          <p:nvPr/>
        </p:nvSpPr>
        <p:spPr>
          <a:xfrm>
            <a:off x="410817" y="304800"/>
            <a:ext cx="4214192" cy="523220"/>
          </a:xfrm>
          <a:prstGeom prst="rect">
            <a:avLst/>
          </a:prstGeom>
          <a:noFill/>
        </p:spPr>
        <p:txBody>
          <a:bodyPr wrap="square" rtlCol="0">
            <a:spAutoFit/>
          </a:bodyPr>
          <a:lstStyle/>
          <a:p>
            <a:r>
              <a:rPr lang="en-US" sz="2800" b="1" dirty="0" smtClean="0">
                <a:latin typeface="Helvetica" charset="0"/>
                <a:ea typeface="Helvetica" charset="0"/>
                <a:cs typeface="Helvetica" charset="0"/>
              </a:rPr>
              <a:t>TCR specificity</a:t>
            </a:r>
            <a:endParaRPr lang="en-US" sz="2800" b="1" dirty="0">
              <a:latin typeface="Helvetica" charset="0"/>
              <a:ea typeface="Helvetica" charset="0"/>
              <a:cs typeface="Helvetica" charset="0"/>
            </a:endParaRPr>
          </a:p>
        </p:txBody>
      </p:sp>
      <p:sp>
        <p:nvSpPr>
          <p:cNvPr id="2" name="TextBox 1"/>
          <p:cNvSpPr txBox="1"/>
          <p:nvPr/>
        </p:nvSpPr>
        <p:spPr>
          <a:xfrm>
            <a:off x="5486399" y="530086"/>
            <a:ext cx="1126435" cy="1775791"/>
          </a:xfrm>
          <a:prstGeom prst="rect">
            <a:avLst/>
          </a:prstGeom>
          <a:noFill/>
          <a:ln w="76200">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1082299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978" r="51367"/>
          <a:stretch/>
        </p:blipFill>
        <p:spPr>
          <a:xfrm>
            <a:off x="3029225" y="1410755"/>
            <a:ext cx="5788245" cy="4973493"/>
          </a:xfrm>
          <a:prstGeom prst="rect">
            <a:avLst/>
          </a:prstGeom>
        </p:spPr>
      </p:pic>
      <p:sp>
        <p:nvSpPr>
          <p:cNvPr id="4" name="TextBox 3"/>
          <p:cNvSpPr txBox="1"/>
          <p:nvPr/>
        </p:nvSpPr>
        <p:spPr>
          <a:xfrm>
            <a:off x="445604" y="297621"/>
            <a:ext cx="9131300" cy="954107"/>
          </a:xfrm>
          <a:prstGeom prst="rect">
            <a:avLst/>
          </a:prstGeom>
          <a:noFill/>
        </p:spPr>
        <p:txBody>
          <a:bodyPr wrap="square" rtlCol="0">
            <a:spAutoFit/>
          </a:bodyPr>
          <a:lstStyle/>
          <a:p>
            <a:r>
              <a:rPr lang="en-US" sz="2800" b="1" dirty="0">
                <a:latin typeface="Helvetica" charset="0"/>
                <a:ea typeface="Helvetica" charset="0"/>
                <a:cs typeface="Helvetica" charset="0"/>
              </a:rPr>
              <a:t>Single-cell </a:t>
            </a:r>
            <a:r>
              <a:rPr lang="en-US" sz="2800" b="1" dirty="0" smtClean="0">
                <a:latin typeface="Helvetica" charset="0"/>
                <a:ea typeface="Helvetica" charset="0"/>
                <a:cs typeface="Helvetica" charset="0"/>
              </a:rPr>
              <a:t>characterization </a:t>
            </a:r>
            <a:r>
              <a:rPr lang="en-US" sz="2800" b="1" dirty="0">
                <a:latin typeface="Helvetica" charset="0"/>
                <a:ea typeface="Helvetica" charset="0"/>
                <a:cs typeface="Helvetica" charset="0"/>
              </a:rPr>
              <a:t>of T-cell </a:t>
            </a:r>
            <a:r>
              <a:rPr lang="en-US" sz="2800" b="1" dirty="0" smtClean="0">
                <a:latin typeface="Helvetica" charset="0"/>
                <a:ea typeface="Helvetica" charset="0"/>
                <a:cs typeface="Helvetica" charset="0"/>
              </a:rPr>
              <a:t>subpopulations </a:t>
            </a:r>
            <a:r>
              <a:rPr lang="en-US" sz="2800" b="1" dirty="0">
                <a:latin typeface="Helvetica" charset="0"/>
                <a:ea typeface="Helvetica" charset="0"/>
                <a:cs typeface="Helvetica" charset="0"/>
              </a:rPr>
              <a:t>in a </a:t>
            </a:r>
            <a:r>
              <a:rPr lang="en-US" sz="2800" b="1" dirty="0" smtClean="0">
                <a:latin typeface="Helvetica" charset="0"/>
                <a:ea typeface="Helvetica" charset="0"/>
                <a:cs typeface="Helvetica" charset="0"/>
              </a:rPr>
              <a:t>mouse model </a:t>
            </a:r>
            <a:r>
              <a:rPr lang="en-US" sz="2800" b="1" dirty="0">
                <a:latin typeface="Helvetica" charset="0"/>
                <a:ea typeface="Helvetica" charset="0"/>
                <a:cs typeface="Helvetica" charset="0"/>
              </a:rPr>
              <a:t>of </a:t>
            </a:r>
            <a:r>
              <a:rPr lang="en-US" sz="2800" b="1" dirty="0" smtClean="0">
                <a:latin typeface="Helvetica" charset="0"/>
                <a:ea typeface="Helvetica" charset="0"/>
                <a:cs typeface="Helvetica" charset="0"/>
              </a:rPr>
              <a:t>type </a:t>
            </a:r>
            <a:r>
              <a:rPr lang="en-US" sz="2800" b="1" dirty="0">
                <a:latin typeface="Helvetica" charset="0"/>
                <a:ea typeface="Helvetica" charset="0"/>
                <a:cs typeface="Helvetica" charset="0"/>
              </a:rPr>
              <a:t>1 </a:t>
            </a:r>
            <a:r>
              <a:rPr lang="en-US" sz="2800" b="1" dirty="0" smtClean="0">
                <a:latin typeface="Helvetica" charset="0"/>
                <a:ea typeface="Helvetica" charset="0"/>
                <a:cs typeface="Helvetica" charset="0"/>
              </a:rPr>
              <a:t>diabetes</a:t>
            </a:r>
            <a:endParaRPr lang="en-US" sz="2800" b="1" dirty="0">
              <a:latin typeface="Helvetica" charset="0"/>
              <a:ea typeface="Helvetica" charset="0"/>
              <a:cs typeface="Helvetica" charset="0"/>
            </a:endParaRPr>
          </a:p>
        </p:txBody>
      </p:sp>
    </p:spTree>
    <p:extLst>
      <p:ext uri="{BB962C8B-B14F-4D97-AF65-F5344CB8AC3E}">
        <p14:creationId xmlns:p14="http://schemas.microsoft.com/office/powerpoint/2010/main" val="14319266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16338" y="0"/>
            <a:ext cx="6954175" cy="6733960"/>
          </a:xfrm>
          <a:prstGeom prst="rect">
            <a:avLst/>
          </a:prstGeom>
        </p:spPr>
      </p:pic>
      <p:sp>
        <p:nvSpPr>
          <p:cNvPr id="3" name="TextBox 2"/>
          <p:cNvSpPr txBox="1"/>
          <p:nvPr/>
        </p:nvSpPr>
        <p:spPr>
          <a:xfrm>
            <a:off x="4823785" y="5541246"/>
            <a:ext cx="1245705" cy="338554"/>
          </a:xfrm>
          <a:prstGeom prst="rect">
            <a:avLst/>
          </a:prstGeom>
          <a:noFill/>
        </p:spPr>
        <p:txBody>
          <a:bodyPr wrap="square" rtlCol="0">
            <a:spAutoFit/>
          </a:bodyPr>
          <a:lstStyle/>
          <a:p>
            <a:r>
              <a:rPr lang="en-US" sz="1600" dirty="0" smtClean="0">
                <a:latin typeface="Helvetica" charset="0"/>
                <a:ea typeface="Helvetica" charset="0"/>
                <a:cs typeface="Helvetica" charset="0"/>
              </a:rPr>
              <a:t>1 copy = 2</a:t>
            </a:r>
            <a:r>
              <a:rPr lang="en-US" sz="1600" baseline="30000" dirty="0" smtClean="0">
                <a:latin typeface="Helvetica" charset="0"/>
                <a:ea typeface="Helvetica" charset="0"/>
                <a:cs typeface="Helvetica" charset="0"/>
              </a:rPr>
              <a:t>0</a:t>
            </a:r>
            <a:endParaRPr lang="en-US" sz="1600" dirty="0">
              <a:latin typeface="Helvetica" charset="0"/>
              <a:ea typeface="Helvetica" charset="0"/>
              <a:cs typeface="Helvetica" charset="0"/>
            </a:endParaRPr>
          </a:p>
        </p:txBody>
      </p:sp>
      <p:sp>
        <p:nvSpPr>
          <p:cNvPr id="4" name="TextBox 3"/>
          <p:cNvSpPr txBox="1"/>
          <p:nvPr/>
        </p:nvSpPr>
        <p:spPr>
          <a:xfrm>
            <a:off x="6578044" y="5541246"/>
            <a:ext cx="1444487" cy="338554"/>
          </a:xfrm>
          <a:prstGeom prst="rect">
            <a:avLst/>
          </a:prstGeom>
          <a:noFill/>
        </p:spPr>
        <p:txBody>
          <a:bodyPr wrap="square" rtlCol="0">
            <a:spAutoFit/>
          </a:bodyPr>
          <a:lstStyle/>
          <a:p>
            <a:r>
              <a:rPr lang="en-US" sz="1600" dirty="0">
                <a:latin typeface="Helvetica" charset="0"/>
                <a:ea typeface="Helvetica" charset="0"/>
                <a:cs typeface="Helvetica" charset="0"/>
              </a:rPr>
              <a:t>2</a:t>
            </a:r>
            <a:r>
              <a:rPr lang="en-US" sz="1600" dirty="0" smtClean="0">
                <a:latin typeface="Helvetica" charset="0"/>
                <a:ea typeface="Helvetica" charset="0"/>
                <a:cs typeface="Helvetica" charset="0"/>
              </a:rPr>
              <a:t> copies = 2</a:t>
            </a:r>
            <a:r>
              <a:rPr lang="en-US" sz="1600" baseline="30000" dirty="0">
                <a:latin typeface="Helvetica" charset="0"/>
                <a:ea typeface="Helvetica" charset="0"/>
                <a:cs typeface="Helvetica" charset="0"/>
              </a:rPr>
              <a:t>1</a:t>
            </a:r>
            <a:endParaRPr lang="en-US" sz="1600" dirty="0">
              <a:latin typeface="Helvetica" charset="0"/>
              <a:ea typeface="Helvetica" charset="0"/>
              <a:cs typeface="Helvetica" charset="0"/>
            </a:endParaRPr>
          </a:p>
        </p:txBody>
      </p:sp>
      <p:sp>
        <p:nvSpPr>
          <p:cNvPr id="5" name="TextBox 4"/>
          <p:cNvSpPr txBox="1"/>
          <p:nvPr/>
        </p:nvSpPr>
        <p:spPr>
          <a:xfrm>
            <a:off x="8531085" y="5541246"/>
            <a:ext cx="1437862" cy="338554"/>
          </a:xfrm>
          <a:prstGeom prst="rect">
            <a:avLst/>
          </a:prstGeom>
          <a:noFill/>
        </p:spPr>
        <p:txBody>
          <a:bodyPr wrap="square" rtlCol="0">
            <a:spAutoFit/>
          </a:bodyPr>
          <a:lstStyle/>
          <a:p>
            <a:r>
              <a:rPr lang="en-US" sz="1600" dirty="0" smtClean="0">
                <a:latin typeface="Helvetica" charset="0"/>
                <a:ea typeface="Helvetica" charset="0"/>
                <a:cs typeface="Helvetica" charset="0"/>
              </a:rPr>
              <a:t>4 copies = 2</a:t>
            </a:r>
            <a:r>
              <a:rPr lang="en-US" sz="1600" baseline="30000" dirty="0" smtClean="0">
                <a:latin typeface="Helvetica" charset="0"/>
                <a:ea typeface="Helvetica" charset="0"/>
                <a:cs typeface="Helvetica" charset="0"/>
              </a:rPr>
              <a:t>2</a:t>
            </a:r>
            <a:endParaRPr lang="en-US" sz="1600" dirty="0">
              <a:latin typeface="Helvetica" charset="0"/>
              <a:ea typeface="Helvetica" charset="0"/>
              <a:cs typeface="Helvetica" charset="0"/>
            </a:endParaRPr>
          </a:p>
        </p:txBody>
      </p:sp>
      <p:sp>
        <p:nvSpPr>
          <p:cNvPr id="6" name="TextBox 5"/>
          <p:cNvSpPr txBox="1"/>
          <p:nvPr/>
        </p:nvSpPr>
        <p:spPr>
          <a:xfrm>
            <a:off x="10416208" y="5541246"/>
            <a:ext cx="1431236" cy="338554"/>
          </a:xfrm>
          <a:prstGeom prst="rect">
            <a:avLst/>
          </a:prstGeom>
          <a:noFill/>
        </p:spPr>
        <p:txBody>
          <a:bodyPr wrap="square" rtlCol="0">
            <a:spAutoFit/>
          </a:bodyPr>
          <a:lstStyle/>
          <a:p>
            <a:r>
              <a:rPr lang="en-US" sz="1600" dirty="0">
                <a:latin typeface="Helvetica" charset="0"/>
                <a:ea typeface="Helvetica" charset="0"/>
                <a:cs typeface="Helvetica" charset="0"/>
              </a:rPr>
              <a:t>8</a:t>
            </a:r>
            <a:r>
              <a:rPr lang="en-US" sz="1600" dirty="0" smtClean="0">
                <a:latin typeface="Helvetica" charset="0"/>
                <a:ea typeface="Helvetica" charset="0"/>
                <a:cs typeface="Helvetica" charset="0"/>
              </a:rPr>
              <a:t> copies = 2</a:t>
            </a:r>
            <a:r>
              <a:rPr lang="en-US" sz="1600" baseline="30000" dirty="0">
                <a:latin typeface="Helvetica" charset="0"/>
                <a:ea typeface="Helvetica" charset="0"/>
                <a:cs typeface="Helvetica" charset="0"/>
              </a:rPr>
              <a:t>3</a:t>
            </a:r>
            <a:endParaRPr lang="en-US" sz="1600" dirty="0">
              <a:latin typeface="Helvetica" charset="0"/>
              <a:ea typeface="Helvetica" charset="0"/>
              <a:cs typeface="Helvetica" charset="0"/>
            </a:endParaRPr>
          </a:p>
        </p:txBody>
      </p:sp>
      <p:sp>
        <p:nvSpPr>
          <p:cNvPr id="7" name="TextBox 6"/>
          <p:cNvSpPr txBox="1"/>
          <p:nvPr/>
        </p:nvSpPr>
        <p:spPr>
          <a:xfrm>
            <a:off x="569844" y="371061"/>
            <a:ext cx="3644347" cy="523220"/>
          </a:xfrm>
          <a:prstGeom prst="rect">
            <a:avLst/>
          </a:prstGeom>
          <a:noFill/>
        </p:spPr>
        <p:txBody>
          <a:bodyPr wrap="square" rtlCol="0">
            <a:spAutoFit/>
          </a:bodyPr>
          <a:lstStyle/>
          <a:p>
            <a:r>
              <a:rPr lang="en-US" sz="2800" b="1" smtClean="0">
                <a:latin typeface="Helvetica" charset="0"/>
                <a:ea typeface="Helvetica" charset="0"/>
                <a:cs typeface="Helvetica" charset="0"/>
              </a:rPr>
              <a:t>qPCR quantification</a:t>
            </a:r>
            <a:endParaRPr lang="en-US" sz="2800" b="1">
              <a:latin typeface="Helvetica" charset="0"/>
              <a:ea typeface="Helvetica" charset="0"/>
              <a:cs typeface="Helvetica" charset="0"/>
            </a:endParaRPr>
          </a:p>
        </p:txBody>
      </p:sp>
      <p:sp>
        <p:nvSpPr>
          <p:cNvPr id="8" name="TextBox 7"/>
          <p:cNvSpPr txBox="1"/>
          <p:nvPr/>
        </p:nvSpPr>
        <p:spPr>
          <a:xfrm>
            <a:off x="569843" y="1524000"/>
            <a:ext cx="3975653" cy="2862322"/>
          </a:xfrm>
          <a:prstGeom prst="rect">
            <a:avLst/>
          </a:prstGeom>
          <a:noFill/>
        </p:spPr>
        <p:txBody>
          <a:bodyPr wrap="square" rtlCol="0">
            <a:spAutoFit/>
          </a:bodyPr>
          <a:lstStyle/>
          <a:p>
            <a:pPr marL="342900" indent="-342900">
              <a:buFont typeface="Arial" charset="0"/>
              <a:buChar char="•"/>
            </a:pPr>
            <a:r>
              <a:rPr lang="en-US" sz="2000" dirty="0" smtClean="0">
                <a:latin typeface="Helvetica" charset="0"/>
                <a:ea typeface="Helvetica" charset="0"/>
                <a:cs typeface="Helvetica" charset="0"/>
              </a:rPr>
              <a:t>Target DNA is doubled every amplification cycle</a:t>
            </a:r>
          </a:p>
          <a:p>
            <a:pPr marL="342900" indent="-342900">
              <a:buFont typeface="Arial" charset="0"/>
              <a:buChar char="•"/>
            </a:pPr>
            <a:endParaRPr lang="en-US" sz="2000" dirty="0" smtClean="0">
              <a:latin typeface="Helvetica" charset="0"/>
              <a:ea typeface="Helvetica" charset="0"/>
              <a:cs typeface="Helvetica" charset="0"/>
            </a:endParaRPr>
          </a:p>
          <a:p>
            <a:pPr marL="342900" indent="-342900">
              <a:buFont typeface="Arial" charset="0"/>
              <a:buChar char="•"/>
            </a:pPr>
            <a:endParaRPr lang="en-US" sz="2000" dirty="0" smtClean="0">
              <a:latin typeface="Helvetica" charset="0"/>
              <a:ea typeface="Helvetica" charset="0"/>
              <a:cs typeface="Helvetica" charset="0"/>
            </a:endParaRPr>
          </a:p>
          <a:p>
            <a:pPr marL="342900" indent="-342900">
              <a:buFont typeface="Arial" charset="0"/>
              <a:buChar char="•"/>
            </a:pPr>
            <a:r>
              <a:rPr lang="en-US" sz="2000" dirty="0" smtClean="0">
                <a:latin typeface="Helvetica" charset="0"/>
                <a:ea typeface="Helvetica" charset="0"/>
                <a:cs typeface="Helvetica" charset="0"/>
              </a:rPr>
              <a:t>Relative target DNA quantification depends on:</a:t>
            </a:r>
          </a:p>
          <a:p>
            <a:pPr marL="342900" indent="-342900">
              <a:buFont typeface="Arial" charset="0"/>
              <a:buChar char="•"/>
            </a:pPr>
            <a:endParaRPr lang="en-US" sz="2000" dirty="0" smtClean="0">
              <a:latin typeface="Helvetica" charset="0"/>
              <a:ea typeface="Helvetica" charset="0"/>
              <a:cs typeface="Helvetica" charset="0"/>
            </a:endParaRPr>
          </a:p>
          <a:p>
            <a:pPr marL="914400" lvl="1" indent="-457200">
              <a:buFont typeface="+mj-lt"/>
              <a:buAutoNum type="arabicPeriod"/>
            </a:pPr>
            <a:r>
              <a:rPr lang="en-US" sz="2000" dirty="0" smtClean="0">
                <a:latin typeface="Helvetica" charset="0"/>
                <a:ea typeface="Helvetica" charset="0"/>
                <a:cs typeface="Helvetica" charset="0"/>
              </a:rPr>
              <a:t>Detection Threshold</a:t>
            </a:r>
          </a:p>
          <a:p>
            <a:pPr marL="914400" lvl="1" indent="-457200">
              <a:buFont typeface="+mj-lt"/>
              <a:buAutoNum type="arabicPeriod"/>
            </a:pPr>
            <a:r>
              <a:rPr lang="en-US" sz="2000" dirty="0" smtClean="0">
                <a:latin typeface="Helvetica" charset="0"/>
                <a:ea typeface="Helvetica" charset="0"/>
                <a:cs typeface="Helvetica" charset="0"/>
              </a:rPr>
              <a:t>Limit of Detection (LOD)</a:t>
            </a:r>
            <a:endParaRPr lang="en-US" sz="2000" dirty="0">
              <a:latin typeface="Helvetica" charset="0"/>
              <a:ea typeface="Helvetica" charset="0"/>
              <a:cs typeface="Helvetica" charset="0"/>
            </a:endParaRPr>
          </a:p>
        </p:txBody>
      </p:sp>
    </p:spTree>
    <p:extLst>
      <p:ext uri="{BB962C8B-B14F-4D97-AF65-F5344CB8AC3E}">
        <p14:creationId xmlns:p14="http://schemas.microsoft.com/office/powerpoint/2010/main" val="1455119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5040</TotalTime>
  <Words>723</Words>
  <Application>Microsoft Macintosh PowerPoint</Application>
  <PresentationFormat>Widescreen</PresentationFormat>
  <Paragraphs>154</Paragraphs>
  <Slides>39</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Calibri Light</vt:lpstr>
      <vt:lpstr>Helvetica</vt:lpstr>
      <vt:lpstr>Arial</vt:lpstr>
      <vt:lpstr>Office Theme</vt:lpstr>
      <vt:lpstr>Single-cell Expression Profiling in Type 1 Diabetes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Gioia</dc:creator>
  <cp:lastModifiedBy>Louis Gioia</cp:lastModifiedBy>
  <cp:revision>98</cp:revision>
  <dcterms:created xsi:type="dcterms:W3CDTF">2017-05-03T22:02:07Z</dcterms:created>
  <dcterms:modified xsi:type="dcterms:W3CDTF">2018-05-04T22:45:24Z</dcterms:modified>
</cp:coreProperties>
</file>